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9" r:id="rId5"/>
    <p:sldId id="257" r:id="rId6"/>
    <p:sldId id="268" r:id="rId7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70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64D128F1-CEAF-45A2-923F-1B4D4D149271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1DD6963E-5B2C-448B-AA78-12D92D3EEC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9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33263CE7-259A-4A4B-A152-235F32823B9B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F95085F9-735D-449F-AD54-D15F4257C6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30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085F9-735D-449F-AD54-D15F4257C64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4538"/>
            <a:ext cx="25781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085F9-735D-449F-AD54-D15F4257C64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1542-967C-4AED-AE73-E2BF12204F7F}" type="datetimeFigureOut">
              <a:rPr lang="en-US" smtClean="0"/>
              <a:pPr/>
              <a:t>4/6/2020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0B968-872D-4FAD-8EC3-99C23DFE41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D334-E380-4830-A170-877D6EC89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a Knife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8EEE9-1970-4BFC-B6F9-FAB466536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and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50C8B5-1811-4B9C-BA57-CF4D09281434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0474D9-BB67-4B3C-A5A8-7F5CCDFC83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134614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6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8571" y="2127422"/>
            <a:ext cx="6429420" cy="765011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400" b="1" dirty="0"/>
              <a:t>Practise: </a:t>
            </a:r>
            <a:r>
              <a:rPr lang="en-GB" sz="1400" dirty="0"/>
              <a:t>Look at the different types of knives shown below. The pictures showing their uses have been mixed up. Draw a line to match each knife to its correct use. The first one has been done for you.</a:t>
            </a:r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  <a:p>
            <a:pPr>
              <a:buNone/>
            </a:pPr>
            <a:endParaRPr lang="en-GB" sz="1200" b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2852" y="926360"/>
            <a:ext cx="650085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Look and learn: </a:t>
            </a:r>
            <a:r>
              <a:rPr lang="en-GB" sz="1400" dirty="0"/>
              <a:t>Knives can be very dangerous. Always carry sharp knives carefully by the handle with the base pointing to the floor. Knives should be used with a chopping board. There are a wide variety of knives available to a cater and each knife has a special job.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859" y="189960"/>
            <a:ext cx="65008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Year 7 Using a knife</a:t>
            </a:r>
            <a:r>
              <a:rPr lang="en-GB" dirty="0"/>
              <a:t>.  Name:                                  Date: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141420"/>
              </p:ext>
            </p:extLst>
          </p:nvPr>
        </p:nvGraphicFramePr>
        <p:xfrm>
          <a:off x="342900" y="3296815"/>
          <a:ext cx="2563788" cy="5845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788">
                  <a:extLst>
                    <a:ext uri="{9D8B030D-6E8A-4147-A177-3AD203B41FA5}">
                      <a16:colId xmlns:a16="http://schemas.microsoft.com/office/drawing/2014/main" val="3230113458"/>
                    </a:ext>
                  </a:extLst>
                </a:gridCol>
              </a:tblGrid>
              <a:tr h="438582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Type of knife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356003"/>
                  </a:ext>
                </a:extLst>
              </a:tr>
              <a:tr h="1081435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Table knife</a:t>
                      </a:r>
                    </a:p>
                    <a:p>
                      <a:pPr algn="l"/>
                      <a:endParaRPr lang="en-GB" sz="1400" dirty="0"/>
                    </a:p>
                    <a:p>
                      <a:pPr algn="l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62625"/>
                  </a:ext>
                </a:extLst>
              </a:tr>
              <a:tr h="1081435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Palette knife</a:t>
                      </a:r>
                    </a:p>
                    <a:p>
                      <a:pPr algn="l"/>
                      <a:endParaRPr lang="en-GB" sz="1400" dirty="0"/>
                    </a:p>
                    <a:p>
                      <a:pPr algn="l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56763"/>
                  </a:ext>
                </a:extLst>
              </a:tr>
              <a:tr h="1081435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Bread</a:t>
                      </a:r>
                      <a:r>
                        <a:rPr lang="en-GB" sz="1400" baseline="0" dirty="0"/>
                        <a:t> knife</a:t>
                      </a:r>
                    </a:p>
                    <a:p>
                      <a:pPr algn="l"/>
                      <a:endParaRPr lang="en-GB" sz="1400" dirty="0"/>
                    </a:p>
                    <a:p>
                      <a:pPr algn="l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504707"/>
                  </a:ext>
                </a:extLst>
              </a:tr>
              <a:tr h="1081435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Vegetable knife</a:t>
                      </a:r>
                    </a:p>
                    <a:p>
                      <a:pPr algn="l"/>
                      <a:endParaRPr lang="en-GB" sz="1400" dirty="0"/>
                    </a:p>
                    <a:p>
                      <a:pPr algn="l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005872"/>
                  </a:ext>
                </a:extLst>
              </a:tr>
              <a:tr h="1081435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Large cook’s knife</a:t>
                      </a:r>
                    </a:p>
                    <a:p>
                      <a:pPr algn="l"/>
                      <a:endParaRPr lang="en-GB" sz="1400" dirty="0"/>
                    </a:p>
                    <a:p>
                      <a:pPr algn="l"/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1239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77494"/>
              </p:ext>
            </p:extLst>
          </p:nvPr>
        </p:nvGraphicFramePr>
        <p:xfrm>
          <a:off x="3702315" y="3296814"/>
          <a:ext cx="2812785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785">
                  <a:extLst>
                    <a:ext uri="{9D8B030D-6E8A-4147-A177-3AD203B41FA5}">
                      <a16:colId xmlns:a16="http://schemas.microsoft.com/office/drawing/2014/main" val="649758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398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For slicing</a:t>
                      </a:r>
                    </a:p>
                    <a:p>
                      <a:r>
                        <a:rPr lang="en-GB" sz="1400" baseline="0" dirty="0"/>
                        <a:t> bread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34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Slicing</a:t>
                      </a:r>
                    </a:p>
                    <a:p>
                      <a:r>
                        <a:rPr lang="en-GB" sz="1400" dirty="0"/>
                        <a:t> vegetables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947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Carving</a:t>
                      </a:r>
                      <a:r>
                        <a:rPr lang="en-GB" sz="1400" baseline="0" dirty="0"/>
                        <a:t> </a:t>
                      </a:r>
                    </a:p>
                    <a:p>
                      <a:r>
                        <a:rPr lang="en-GB" sz="1400" baseline="0" dirty="0"/>
                        <a:t>meat</a:t>
                      </a:r>
                      <a:endParaRPr lang="en-GB" sz="14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562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For eating</a:t>
                      </a:r>
                    </a:p>
                    <a:p>
                      <a:r>
                        <a:rPr lang="en-GB" sz="1400" dirty="0"/>
                        <a:t> meals</a:t>
                      </a:r>
                      <a:r>
                        <a:rPr lang="en-GB" sz="1400" baseline="0" dirty="0"/>
                        <a:t> with</a:t>
                      </a:r>
                      <a:endParaRPr lang="en-GB" sz="1800" baseline="0" dirty="0"/>
                    </a:p>
                    <a:p>
                      <a:endParaRPr lang="en-GB" sz="1800" baseline="0" dirty="0"/>
                    </a:p>
                    <a:p>
                      <a:endParaRPr lang="en-GB" sz="14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477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For spreading</a:t>
                      </a:r>
                    </a:p>
                    <a:p>
                      <a:r>
                        <a:rPr lang="en-GB" sz="1400" dirty="0"/>
                        <a:t>Icing</a:t>
                      </a:r>
                      <a:r>
                        <a:rPr lang="en-GB" sz="1400" baseline="0" dirty="0"/>
                        <a:t> on top</a:t>
                      </a:r>
                    </a:p>
                    <a:p>
                      <a:r>
                        <a:rPr lang="en-GB" sz="1400" baseline="0" dirty="0"/>
                        <a:t>Of cakes</a:t>
                      </a:r>
                      <a:endParaRPr lang="en-GB" sz="1400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634858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808" y="3800872"/>
            <a:ext cx="801216" cy="8012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2649" y="4962197"/>
            <a:ext cx="839391" cy="8393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8885" y="6136332"/>
            <a:ext cx="1213154" cy="8072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/>
          <a:srcRect t="26916" b="32587"/>
          <a:stretch/>
        </p:blipFill>
        <p:spPr>
          <a:xfrm>
            <a:off x="996453" y="7278376"/>
            <a:ext cx="1422474" cy="5760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7265" y="8402528"/>
            <a:ext cx="1547087" cy="7194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2731" y="6943630"/>
            <a:ext cx="1127875" cy="77611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47700" y="3835593"/>
            <a:ext cx="1099660" cy="731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52912" y="4836732"/>
            <a:ext cx="868376" cy="8645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08706" y="5841246"/>
            <a:ext cx="1118362" cy="97856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70598" y="7938381"/>
            <a:ext cx="1173690" cy="107392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6" y="272002"/>
            <a:ext cx="6172200" cy="7497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1800" dirty="0"/>
              <a:t>Challenge: Can you tell me ways in which a knife can be used safely? There are at least 5 rules.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66" y="1424609"/>
            <a:ext cx="6267279" cy="7643865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/>
              <a:t>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673" y="1480664"/>
            <a:ext cx="614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falling      sink      grease-free     handle   correct    count   store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6A564-69B8-4B4E-87E9-F5AD282575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4AE30B-CF9C-45F2-9363-A8CD378FBD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08367A-81BC-45DE-A8C7-34BE8EFD1973}">
  <ds:schemaRefs>
    <ds:schemaRef ds:uri="http://purl.org/dc/dcmitype/"/>
    <ds:schemaRef ds:uri="d6c9f295-6866-40ba-9ed9-513ce23f1344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7877a85d-1b44-49b4-b533-86f3b630674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191</Words>
  <Application>Microsoft Office PowerPoint</Application>
  <PresentationFormat>A4 Paper (210x297 mm)</PresentationFormat>
  <Paragraphs>68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Using a Knife Year 7</vt:lpstr>
      <vt:lpstr> </vt:lpstr>
      <vt:lpstr>Challenge: Can you tell me ways in which a knife can be used safely? There are at least 5 rules.</vt:lpstr>
    </vt:vector>
  </TitlesOfParts>
  <Company>LDL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Homework 1</dc:title>
  <dc:creator>sttp08</dc:creator>
  <cp:lastModifiedBy>Willmott, Shauna</cp:lastModifiedBy>
  <cp:revision>80</cp:revision>
  <cp:lastPrinted>2017-11-29T10:55:42Z</cp:lastPrinted>
  <dcterms:created xsi:type="dcterms:W3CDTF">2012-07-02T11:55:08Z</dcterms:created>
  <dcterms:modified xsi:type="dcterms:W3CDTF">2020-04-06T13:33:04Z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