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8"/>
  </p:notesMasterIdLst>
  <p:handoutMasterIdLst>
    <p:handoutMasterId r:id="rId9"/>
  </p:handoutMasterIdLst>
  <p:sldIdLst>
    <p:sldId id="269" r:id="rId5"/>
    <p:sldId id="257" r:id="rId6"/>
    <p:sldId id="268" r:id="rId7"/>
  </p:sldIdLst>
  <p:sldSz cx="6858000" cy="9906000" type="A4"/>
  <p:notesSz cx="6797675" cy="99282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20" userDrawn="1">
          <p15:clr>
            <a:srgbClr val="A4A3A4"/>
          </p15:clr>
        </p15:guide>
        <p15:guide id="2" pos="2160" userDrawn="1">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19" autoAdjust="0"/>
    <p:restoredTop sz="94607" autoAdjust="0"/>
  </p:normalViewPr>
  <p:slideViewPr>
    <p:cSldViewPr>
      <p:cViewPr varScale="1">
        <p:scale>
          <a:sx n="44" d="100"/>
          <a:sy n="44" d="100"/>
        </p:scale>
        <p:origin x="2370" y="66"/>
      </p:cViewPr>
      <p:guideLst>
        <p:guide orient="horz" pos="3120"/>
        <p:guide pos="216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69" d="100"/>
          <a:sy n="69" d="100"/>
        </p:scale>
        <p:origin x="-2838" y="-108"/>
      </p:cViewPr>
      <p:guideLst>
        <p:guide orient="horz" pos="3127"/>
        <p:guide pos="214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41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4" y="0"/>
            <a:ext cx="2945659" cy="496412"/>
          </a:xfrm>
          <a:prstGeom prst="rect">
            <a:avLst/>
          </a:prstGeom>
        </p:spPr>
        <p:txBody>
          <a:bodyPr vert="horz" lIns="91440" tIns="45720" rIns="91440" bIns="45720" rtlCol="0"/>
          <a:lstStyle>
            <a:lvl1pPr algn="r">
              <a:defRPr sz="1200"/>
            </a:lvl1pPr>
          </a:lstStyle>
          <a:p>
            <a:fld id="{64D128F1-CEAF-45A2-923F-1B4D4D149271}" type="datetimeFigureOut">
              <a:rPr lang="en-US" smtClean="0"/>
              <a:pPr/>
              <a:t>4/6/2020</a:t>
            </a:fld>
            <a:endParaRPr lang="en-GB"/>
          </a:p>
        </p:txBody>
      </p:sp>
      <p:sp>
        <p:nvSpPr>
          <p:cNvPr id="4" name="Footer Placeholder 3"/>
          <p:cNvSpPr>
            <a:spLocks noGrp="1"/>
          </p:cNvSpPr>
          <p:nvPr>
            <p:ph type="ftr" sz="quarter" idx="2"/>
          </p:nvPr>
        </p:nvSpPr>
        <p:spPr>
          <a:xfrm>
            <a:off x="1" y="9430090"/>
            <a:ext cx="2945659" cy="496412"/>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4" y="9430090"/>
            <a:ext cx="2945659" cy="496412"/>
          </a:xfrm>
          <a:prstGeom prst="rect">
            <a:avLst/>
          </a:prstGeom>
        </p:spPr>
        <p:txBody>
          <a:bodyPr vert="horz" lIns="91440" tIns="45720" rIns="91440" bIns="45720" rtlCol="0" anchor="b"/>
          <a:lstStyle>
            <a:lvl1pPr algn="r">
              <a:defRPr sz="1200"/>
            </a:lvl1pPr>
          </a:lstStyle>
          <a:p>
            <a:fld id="{1DD6963E-5B2C-448B-AA78-12D92D3EECA7}" type="slidenum">
              <a:rPr lang="en-GB" smtClean="0"/>
              <a:pPr/>
              <a:t>‹#›</a:t>
            </a:fld>
            <a:endParaRPr lang="en-GB"/>
          </a:p>
        </p:txBody>
      </p:sp>
    </p:spTree>
    <p:extLst>
      <p:ext uri="{BB962C8B-B14F-4D97-AF65-F5344CB8AC3E}">
        <p14:creationId xmlns:p14="http://schemas.microsoft.com/office/powerpoint/2010/main" val="47089001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5659" cy="49641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4" y="0"/>
            <a:ext cx="2945659" cy="496412"/>
          </a:xfrm>
          <a:prstGeom prst="rect">
            <a:avLst/>
          </a:prstGeom>
        </p:spPr>
        <p:txBody>
          <a:bodyPr vert="horz" lIns="91440" tIns="45720" rIns="91440" bIns="45720" rtlCol="0"/>
          <a:lstStyle>
            <a:lvl1pPr algn="r">
              <a:defRPr sz="1200"/>
            </a:lvl1pPr>
          </a:lstStyle>
          <a:p>
            <a:fld id="{33263CE7-259A-4A4B-A152-235F32823B9B}" type="datetimeFigureOut">
              <a:rPr lang="en-US" smtClean="0"/>
              <a:pPr/>
              <a:t>4/6/2020</a:t>
            </a:fld>
            <a:endParaRPr lang="en-GB"/>
          </a:p>
        </p:txBody>
      </p:sp>
      <p:sp>
        <p:nvSpPr>
          <p:cNvPr id="4" name="Slide Image Placeholder 3"/>
          <p:cNvSpPr>
            <a:spLocks noGrp="1" noRot="1" noChangeAspect="1"/>
          </p:cNvSpPr>
          <p:nvPr>
            <p:ph type="sldImg" idx="2"/>
          </p:nvPr>
        </p:nvSpPr>
        <p:spPr>
          <a:xfrm>
            <a:off x="2111375" y="746125"/>
            <a:ext cx="2574925" cy="3721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15907"/>
            <a:ext cx="5438140" cy="44677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1" y="9430090"/>
            <a:ext cx="2945659" cy="49641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4" y="9430090"/>
            <a:ext cx="2945659" cy="496412"/>
          </a:xfrm>
          <a:prstGeom prst="rect">
            <a:avLst/>
          </a:prstGeom>
        </p:spPr>
        <p:txBody>
          <a:bodyPr vert="horz" lIns="91440" tIns="45720" rIns="91440" bIns="45720" rtlCol="0" anchor="b"/>
          <a:lstStyle>
            <a:lvl1pPr algn="r">
              <a:defRPr sz="1200"/>
            </a:lvl1pPr>
          </a:lstStyle>
          <a:p>
            <a:fld id="{F95085F9-735D-449F-AD54-D15F4257C642}" type="slidenum">
              <a:rPr lang="en-GB" smtClean="0"/>
              <a:pPr/>
              <a:t>‹#›</a:t>
            </a:fld>
            <a:endParaRPr lang="en-GB"/>
          </a:p>
        </p:txBody>
      </p:sp>
    </p:spTree>
    <p:extLst>
      <p:ext uri="{BB962C8B-B14F-4D97-AF65-F5344CB8AC3E}">
        <p14:creationId xmlns:p14="http://schemas.microsoft.com/office/powerpoint/2010/main" val="33263061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11375" y="746125"/>
            <a:ext cx="2574925" cy="372110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95085F9-735D-449F-AD54-D15F4257C642}" type="slidenum">
              <a:rPr lang="en-GB" smtClean="0"/>
              <a:pPr/>
              <a:t>2</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111375" y="746125"/>
            <a:ext cx="2574925" cy="3721100"/>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fld id="{F95085F9-735D-449F-AD54-D15F4257C642}" type="slidenum">
              <a:rPr lang="en-GB" smtClean="0"/>
              <a:pPr/>
              <a:t>3</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3077283"/>
            <a:ext cx="5829300" cy="2123369"/>
          </a:xfrm>
        </p:spPr>
        <p:txBody>
          <a:bodyPr/>
          <a:lstStyle/>
          <a:p>
            <a:r>
              <a:rPr lang="en-US"/>
              <a:t>Click to edit Master title style</a:t>
            </a:r>
            <a:endParaRPr lang="en-GB"/>
          </a:p>
        </p:txBody>
      </p:sp>
      <p:sp>
        <p:nvSpPr>
          <p:cNvPr id="3" name="Subtitle 2"/>
          <p:cNvSpPr>
            <a:spLocks noGrp="1"/>
          </p:cNvSpPr>
          <p:nvPr>
            <p:ph type="subTitle" idx="1"/>
          </p:nvPr>
        </p:nvSpPr>
        <p:spPr>
          <a:xfrm>
            <a:off x="1028700" y="5613400"/>
            <a:ext cx="4800600" cy="2531533"/>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D7491542-967C-4AED-AE73-E2BF12204F7F}" type="datetimeFigureOut">
              <a:rPr lang="en-US" smtClean="0"/>
              <a:pPr/>
              <a:t>4/6/2020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20B968-872D-4FAD-8EC3-99C23DFE418F}"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7491542-967C-4AED-AE73-E2BF12204F7F}" type="datetimeFigureOut">
              <a:rPr lang="en-US" smtClean="0"/>
              <a:pPr/>
              <a:t>4/6/2020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20B968-872D-4FAD-8EC3-99C23DFE418F}"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96701"/>
            <a:ext cx="1543050" cy="8452202"/>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42900" y="396701"/>
            <a:ext cx="4514850" cy="845220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7491542-967C-4AED-AE73-E2BF12204F7F}" type="datetimeFigureOut">
              <a:rPr lang="en-US" smtClean="0"/>
              <a:pPr/>
              <a:t>4/6/2020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20B968-872D-4FAD-8EC3-99C23DFE418F}"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D7491542-967C-4AED-AE73-E2BF12204F7F}" type="datetimeFigureOut">
              <a:rPr lang="en-US" smtClean="0"/>
              <a:pPr/>
              <a:t>4/6/2020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20B968-872D-4FAD-8EC3-99C23DFE418F}"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6365522"/>
            <a:ext cx="5829300" cy="1967442"/>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541735" y="4198587"/>
            <a:ext cx="5829300" cy="216693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7491542-967C-4AED-AE73-E2BF12204F7F}" type="datetimeFigureOut">
              <a:rPr lang="en-US" smtClean="0"/>
              <a:pPr/>
              <a:t>4/6/2020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DA20B968-872D-4FAD-8EC3-99C23DFE418F}"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34290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3486150" y="2311402"/>
            <a:ext cx="3028950" cy="653750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D7491542-967C-4AED-AE73-E2BF12204F7F}" type="datetimeFigureOut">
              <a:rPr lang="en-US" smtClean="0"/>
              <a:pPr/>
              <a:t>4/6/2020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20B968-872D-4FAD-8EC3-99C23DFE418F}"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342900" y="2217385"/>
            <a:ext cx="303014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3141486"/>
            <a:ext cx="303014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3483770" y="2217385"/>
            <a:ext cx="3031331" cy="924101"/>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70" y="3141486"/>
            <a:ext cx="3031331" cy="570741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7491542-967C-4AED-AE73-E2BF12204F7F}" type="datetimeFigureOut">
              <a:rPr lang="en-US" smtClean="0"/>
              <a:pPr/>
              <a:t>4/6/2020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DA20B968-872D-4FAD-8EC3-99C23DFE418F}"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D7491542-967C-4AED-AE73-E2BF12204F7F}" type="datetimeFigureOut">
              <a:rPr lang="en-US" smtClean="0"/>
              <a:pPr/>
              <a:t>4/6/2020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DA20B968-872D-4FAD-8EC3-99C23DFE418F}"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491542-967C-4AED-AE73-E2BF12204F7F}" type="datetimeFigureOut">
              <a:rPr lang="en-US" smtClean="0"/>
              <a:pPr/>
              <a:t>4/6/2020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DA20B968-872D-4FAD-8EC3-99C23DFE418F}"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94406"/>
            <a:ext cx="2256235" cy="1678517"/>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2681288" y="394406"/>
            <a:ext cx="3833813" cy="845449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342901" y="2072923"/>
            <a:ext cx="2256235" cy="677598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7491542-967C-4AED-AE73-E2BF12204F7F}" type="datetimeFigureOut">
              <a:rPr lang="en-US" smtClean="0"/>
              <a:pPr/>
              <a:t>4/6/2020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20B968-872D-4FAD-8EC3-99C23DFE418F}"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934201"/>
            <a:ext cx="4114800" cy="818622"/>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344216" y="885119"/>
            <a:ext cx="4114800"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344216" y="7752823"/>
            <a:ext cx="4114800" cy="116257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7491542-967C-4AED-AE73-E2BF12204F7F}" type="datetimeFigureOut">
              <a:rPr lang="en-US" smtClean="0"/>
              <a:pPr/>
              <a:t>4/6/2020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DA20B968-872D-4FAD-8EC3-99C23DFE418F}"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96699"/>
            <a:ext cx="6172200" cy="1651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342900" y="2311402"/>
            <a:ext cx="6172200" cy="653750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342900" y="9181396"/>
            <a:ext cx="1600200" cy="527402"/>
          </a:xfrm>
          <a:prstGeom prst="rect">
            <a:avLst/>
          </a:prstGeom>
        </p:spPr>
        <p:txBody>
          <a:bodyPr vert="horz" lIns="91440" tIns="45720" rIns="91440" bIns="45720" rtlCol="0" anchor="ctr"/>
          <a:lstStyle>
            <a:lvl1pPr algn="l">
              <a:defRPr sz="1200">
                <a:solidFill>
                  <a:schemeClr val="tx1">
                    <a:tint val="75000"/>
                  </a:schemeClr>
                </a:solidFill>
              </a:defRPr>
            </a:lvl1pPr>
          </a:lstStyle>
          <a:p>
            <a:fld id="{D7491542-967C-4AED-AE73-E2BF12204F7F}" type="datetimeFigureOut">
              <a:rPr lang="en-US" smtClean="0"/>
              <a:pPr/>
              <a:t>4/6/2020</a:t>
            </a:fld>
            <a:endParaRPr lang="en-GB"/>
          </a:p>
        </p:txBody>
      </p:sp>
      <p:sp>
        <p:nvSpPr>
          <p:cNvPr id="5" name="Footer Placeholder 4"/>
          <p:cNvSpPr>
            <a:spLocks noGrp="1"/>
          </p:cNvSpPr>
          <p:nvPr>
            <p:ph type="ftr" sz="quarter" idx="3"/>
          </p:nvPr>
        </p:nvSpPr>
        <p:spPr>
          <a:xfrm>
            <a:off x="2343150" y="9181396"/>
            <a:ext cx="2171700" cy="527402"/>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4914900" y="9181396"/>
            <a:ext cx="1600200" cy="527402"/>
          </a:xfrm>
          <a:prstGeom prst="rect">
            <a:avLst/>
          </a:prstGeom>
        </p:spPr>
        <p:txBody>
          <a:bodyPr vert="horz" lIns="91440" tIns="45720" rIns="91440" bIns="45720" rtlCol="0" anchor="ctr"/>
          <a:lstStyle>
            <a:lvl1pPr algn="r">
              <a:defRPr sz="1200">
                <a:solidFill>
                  <a:schemeClr val="tx1">
                    <a:tint val="75000"/>
                  </a:schemeClr>
                </a:solidFill>
              </a:defRPr>
            </a:lvl1pPr>
          </a:lstStyle>
          <a:p>
            <a:fld id="{DA20B968-872D-4FAD-8EC3-99C23DFE418F}"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4.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8BBB69-660D-41B8-A4F7-05740ECCA503}"/>
              </a:ext>
            </a:extLst>
          </p:cNvPr>
          <p:cNvSpPr>
            <a:spLocks noGrp="1"/>
          </p:cNvSpPr>
          <p:nvPr>
            <p:ph type="ctrTitle"/>
          </p:nvPr>
        </p:nvSpPr>
        <p:spPr/>
        <p:txBody>
          <a:bodyPr/>
          <a:lstStyle/>
          <a:p>
            <a:r>
              <a:rPr lang="en-GB" dirty="0"/>
              <a:t>Solve the Problem</a:t>
            </a:r>
            <a:br>
              <a:rPr lang="en-GB" dirty="0"/>
            </a:br>
            <a:r>
              <a:rPr lang="en-GB" dirty="0"/>
              <a:t>Year 7</a:t>
            </a:r>
          </a:p>
        </p:txBody>
      </p:sp>
      <p:sp>
        <p:nvSpPr>
          <p:cNvPr id="3" name="Subtitle 2">
            <a:extLst>
              <a:ext uri="{FF2B5EF4-FFF2-40B4-BE49-F238E27FC236}">
                <a16:creationId xmlns:a16="http://schemas.microsoft.com/office/drawing/2014/main" id="{C2F6A08E-9A2C-4717-8342-1F696EAA9FCD}"/>
              </a:ext>
            </a:extLst>
          </p:cNvPr>
          <p:cNvSpPr>
            <a:spLocks noGrp="1"/>
          </p:cNvSpPr>
          <p:nvPr>
            <p:ph type="subTitle" idx="1"/>
          </p:nvPr>
        </p:nvSpPr>
        <p:spPr/>
        <p:txBody>
          <a:bodyPr/>
          <a:lstStyle/>
          <a:p>
            <a:r>
              <a:rPr lang="en-GB" dirty="0"/>
              <a:t>Food and Nutrition</a:t>
            </a:r>
          </a:p>
        </p:txBody>
      </p:sp>
      <p:sp>
        <p:nvSpPr>
          <p:cNvPr id="4" name="TextBox 3">
            <a:extLst>
              <a:ext uri="{FF2B5EF4-FFF2-40B4-BE49-F238E27FC236}">
                <a16:creationId xmlns:a16="http://schemas.microsoft.com/office/drawing/2014/main" id="{FA17CF3A-4594-4DB6-8FCB-2331662EFA9B}"/>
              </a:ext>
            </a:extLst>
          </p:cNvPr>
          <p:cNvSpPr txBox="1"/>
          <p:nvPr/>
        </p:nvSpPr>
        <p:spPr>
          <a:xfrm>
            <a:off x="29397" y="86846"/>
            <a:ext cx="4061361" cy="307777"/>
          </a:xfrm>
          <a:prstGeom prst="rect">
            <a:avLst/>
          </a:prstGeom>
          <a:noFill/>
        </p:spPr>
        <p:txBody>
          <a:bodyPr wrap="square" rtlCol="0">
            <a:spAutoFit/>
          </a:bodyPr>
          <a:lstStyle/>
          <a:p>
            <a:r>
              <a:rPr lang="en-GB" sz="1400" b="1" dirty="0">
                <a:latin typeface="Arial" panose="020B0604020202020204" pitchFamily="34" charset="0"/>
                <a:cs typeface="Arial" panose="020B0604020202020204" pitchFamily="34" charset="0"/>
              </a:rPr>
              <a:t>HIAS D&amp;T Team Home Learning Resource</a:t>
            </a:r>
          </a:p>
        </p:txBody>
      </p:sp>
      <p:pic>
        <p:nvPicPr>
          <p:cNvPr id="5" name="Picture 4">
            <a:extLst>
              <a:ext uri="{FF2B5EF4-FFF2-40B4-BE49-F238E27FC236}">
                <a16:creationId xmlns:a16="http://schemas.microsoft.com/office/drawing/2014/main" id="{417A8D1C-FFF0-4CD8-9CCB-3D1C951EA398}"/>
              </a:ext>
            </a:extLst>
          </p:cNvPr>
          <p:cNvPicPr/>
          <p:nvPr/>
        </p:nvPicPr>
        <p:blipFill>
          <a:blip r:embed="rId2">
            <a:extLst>
              <a:ext uri="{28A0092B-C50C-407E-A947-70E740481C1C}">
                <a14:useLocalDpi xmlns:a14="http://schemas.microsoft.com/office/drawing/2010/main" val="0"/>
              </a:ext>
            </a:extLst>
          </a:blip>
          <a:stretch>
            <a:fillRect/>
          </a:stretch>
        </p:blipFill>
        <p:spPr>
          <a:xfrm>
            <a:off x="4581128" y="134614"/>
            <a:ext cx="2109850" cy="774824"/>
          </a:xfrm>
          <a:prstGeom prst="rect">
            <a:avLst/>
          </a:prstGeom>
        </p:spPr>
      </p:pic>
    </p:spTree>
    <p:extLst>
      <p:ext uri="{BB962C8B-B14F-4D97-AF65-F5344CB8AC3E}">
        <p14:creationId xmlns:p14="http://schemas.microsoft.com/office/powerpoint/2010/main" val="19593670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159956" y="1922935"/>
            <a:ext cx="6429420" cy="333463"/>
          </a:xfrm>
          <a:ln>
            <a:solidFill>
              <a:schemeClr val="accent1"/>
            </a:solidFill>
          </a:ln>
        </p:spPr>
        <p:txBody>
          <a:bodyPr>
            <a:normAutofit/>
          </a:bodyPr>
          <a:lstStyle/>
          <a:p>
            <a:pPr>
              <a:buNone/>
            </a:pPr>
            <a:r>
              <a:rPr lang="en-GB" sz="1400" b="1" dirty="0"/>
              <a:t>Practise: </a:t>
            </a:r>
            <a:r>
              <a:rPr lang="en-GB" sz="1400" dirty="0"/>
              <a:t>Match the healthy eating guideline with its reason.</a:t>
            </a:r>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a:p>
            <a:pPr>
              <a:buNone/>
            </a:pPr>
            <a:endParaRPr lang="en-GB" sz="1200" b="1" dirty="0"/>
          </a:p>
        </p:txBody>
      </p:sp>
      <p:sp>
        <p:nvSpPr>
          <p:cNvPr id="7" name="Title 6"/>
          <p:cNvSpPr>
            <a:spLocks noGrp="1"/>
          </p:cNvSpPr>
          <p:nvPr>
            <p:ph type="title"/>
          </p:nvPr>
        </p:nvSpPr>
        <p:spPr>
          <a:xfrm>
            <a:off x="342900" y="238339"/>
            <a:ext cx="6172200" cy="1524000"/>
          </a:xfrm>
        </p:spPr>
        <p:txBody>
          <a:bodyPr>
            <a:normAutofit/>
          </a:bodyPr>
          <a:lstStyle/>
          <a:p>
            <a:br>
              <a:rPr lang="en-GB" dirty="0"/>
            </a:br>
            <a:endParaRPr lang="en-GB" dirty="0"/>
          </a:p>
        </p:txBody>
      </p:sp>
      <p:sp>
        <p:nvSpPr>
          <p:cNvPr id="8" name="TextBox 7"/>
          <p:cNvSpPr txBox="1"/>
          <p:nvPr/>
        </p:nvSpPr>
        <p:spPr>
          <a:xfrm>
            <a:off x="159956" y="766884"/>
            <a:ext cx="6500858" cy="954107"/>
          </a:xfrm>
          <a:prstGeom prst="rect">
            <a:avLst/>
          </a:prstGeom>
          <a:noFill/>
          <a:ln>
            <a:solidFill>
              <a:schemeClr val="accent1"/>
            </a:solidFill>
          </a:ln>
        </p:spPr>
        <p:txBody>
          <a:bodyPr wrap="square" rtlCol="0">
            <a:spAutoFit/>
          </a:bodyPr>
          <a:lstStyle/>
          <a:p>
            <a:r>
              <a:rPr lang="en-GB" sz="1400" b="1" dirty="0"/>
              <a:t>Look and learn:  </a:t>
            </a:r>
            <a:r>
              <a:rPr lang="en-GB" sz="1400" dirty="0"/>
              <a:t>One in four British adults is obese, according to the UN Food and Agriculture Organisation, prompting fears that the UK has become the "fat man of Europe" .. Obesity can lead to heart disease that can cause strokes, heart attacks and type 2 diabetes. This is putting a massive strain on NHS resources</a:t>
            </a:r>
          </a:p>
        </p:txBody>
      </p:sp>
      <p:sp>
        <p:nvSpPr>
          <p:cNvPr id="9" name="TextBox 8"/>
          <p:cNvSpPr txBox="1"/>
          <p:nvPr/>
        </p:nvSpPr>
        <p:spPr>
          <a:xfrm>
            <a:off x="178571" y="217008"/>
            <a:ext cx="6500858" cy="369332"/>
          </a:xfrm>
          <a:prstGeom prst="rect">
            <a:avLst/>
          </a:prstGeom>
          <a:noFill/>
          <a:ln>
            <a:solidFill>
              <a:schemeClr val="accent1"/>
            </a:solidFill>
          </a:ln>
        </p:spPr>
        <p:txBody>
          <a:bodyPr wrap="square" rtlCol="0">
            <a:spAutoFit/>
          </a:bodyPr>
          <a:lstStyle/>
          <a:p>
            <a:r>
              <a:rPr lang="en-GB" sz="1600" b="1" dirty="0"/>
              <a:t>Year 7 Solve the problem</a:t>
            </a:r>
            <a:r>
              <a:rPr lang="en-GB" dirty="0"/>
              <a:t>.  Name:                                  Date:</a:t>
            </a:r>
          </a:p>
        </p:txBody>
      </p:sp>
      <p:graphicFrame>
        <p:nvGraphicFramePr>
          <p:cNvPr id="2" name="Table 1"/>
          <p:cNvGraphicFramePr>
            <a:graphicFrameLocks noGrp="1"/>
          </p:cNvGraphicFramePr>
          <p:nvPr>
            <p:extLst>
              <p:ext uri="{D42A27DB-BD31-4B8C-83A1-F6EECF244321}">
                <p14:modId xmlns:p14="http://schemas.microsoft.com/office/powerpoint/2010/main" val="1634679138"/>
              </p:ext>
            </p:extLst>
          </p:nvPr>
        </p:nvGraphicFramePr>
        <p:xfrm>
          <a:off x="142852" y="2458342"/>
          <a:ext cx="2998116" cy="7019686"/>
        </p:xfrm>
        <a:graphic>
          <a:graphicData uri="http://schemas.openxmlformats.org/drawingml/2006/table">
            <a:tbl>
              <a:tblPr firstRow="1" bandRow="1">
                <a:tableStyleId>{5C22544A-7EE6-4342-B048-85BDC9FD1C3A}</a:tableStyleId>
              </a:tblPr>
              <a:tblGrid>
                <a:gridCol w="2998116">
                  <a:extLst>
                    <a:ext uri="{9D8B030D-6E8A-4147-A177-3AD203B41FA5}">
                      <a16:colId xmlns:a16="http://schemas.microsoft.com/office/drawing/2014/main" val="3230113458"/>
                    </a:ext>
                  </a:extLst>
                </a:gridCol>
              </a:tblGrid>
              <a:tr h="296477">
                <a:tc>
                  <a:txBody>
                    <a:bodyPr/>
                    <a:lstStyle/>
                    <a:p>
                      <a:pPr algn="ctr"/>
                      <a:r>
                        <a:rPr lang="en-GB" sz="1400" dirty="0">
                          <a:solidFill>
                            <a:sysClr val="windowText" lastClr="000000"/>
                          </a:solidFill>
                        </a:rPr>
                        <a:t>Healthy</a:t>
                      </a:r>
                      <a:r>
                        <a:rPr lang="en-GB" sz="1400" baseline="0" dirty="0">
                          <a:solidFill>
                            <a:sysClr val="windowText" lastClr="000000"/>
                          </a:solidFill>
                        </a:rPr>
                        <a:t> Eating Guideline</a:t>
                      </a:r>
                      <a:endParaRPr lang="en-GB" sz="1400" dirty="0">
                        <a:solidFill>
                          <a:sysClr val="windowText" lastClr="00000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50356003"/>
                  </a:ext>
                </a:extLst>
              </a:tr>
              <a:tr h="548065">
                <a:tc>
                  <a:txBody>
                    <a:bodyPr/>
                    <a:lstStyle/>
                    <a:p>
                      <a:pPr algn="l"/>
                      <a:r>
                        <a:rPr lang="en-GB" sz="1600" dirty="0"/>
                        <a:t>Eat</a:t>
                      </a:r>
                      <a:r>
                        <a:rPr lang="en-GB" sz="1600" baseline="0" dirty="0"/>
                        <a:t> less fat</a:t>
                      </a:r>
                    </a:p>
                    <a:p>
                      <a:pPr algn="l"/>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71580118"/>
                  </a:ext>
                </a:extLst>
              </a:tr>
              <a:tr h="548065">
                <a:tc>
                  <a:txBody>
                    <a:bodyPr/>
                    <a:lstStyle/>
                    <a:p>
                      <a:pPr algn="l"/>
                      <a:r>
                        <a:rPr lang="en-GB" sz="1600" dirty="0"/>
                        <a:t>Eat less</a:t>
                      </a:r>
                      <a:r>
                        <a:rPr lang="en-GB" sz="1600" baseline="0" dirty="0"/>
                        <a:t> sugar</a:t>
                      </a:r>
                    </a:p>
                    <a:p>
                      <a:pPr algn="l"/>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44538752"/>
                  </a:ext>
                </a:extLst>
              </a:tr>
              <a:tr h="548065">
                <a:tc>
                  <a:txBody>
                    <a:bodyPr/>
                    <a:lstStyle/>
                    <a:p>
                      <a:pPr algn="l"/>
                      <a:r>
                        <a:rPr lang="en-GB" sz="1600" dirty="0"/>
                        <a:t>Eat less salt</a:t>
                      </a:r>
                    </a:p>
                    <a:p>
                      <a:pPr algn="l"/>
                      <a:endParaRPr lang="en-GB"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214106544"/>
                  </a:ext>
                </a:extLst>
              </a:tr>
              <a:tr h="548065">
                <a:tc>
                  <a:txBody>
                    <a:bodyPr/>
                    <a:lstStyle/>
                    <a:p>
                      <a:pPr algn="l"/>
                      <a:r>
                        <a:rPr lang="en-GB" sz="1600" dirty="0"/>
                        <a:t>Eat at least 5 portions of a variety of fruit and vegetables every 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704962625"/>
                  </a:ext>
                </a:extLst>
              </a:tr>
              <a:tr h="1009594">
                <a:tc>
                  <a:txBody>
                    <a:bodyPr/>
                    <a:lstStyle/>
                    <a:p>
                      <a:pPr algn="l"/>
                      <a:r>
                        <a:rPr lang="en-GB" sz="1400" dirty="0"/>
                        <a:t>Base meals on potatoes, bread, rice, pasta or other starchy carbohydrates; choosing wholegrain versions where possible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869256763"/>
                  </a:ext>
                </a:extLst>
              </a:tr>
              <a:tr h="1009594">
                <a:tc>
                  <a:txBody>
                    <a:bodyPr/>
                    <a:lstStyle/>
                    <a:p>
                      <a:pPr algn="l"/>
                      <a:r>
                        <a:rPr lang="en-GB" sz="1400" dirty="0"/>
                        <a:t>Have some dairy or dairy alternatives (such as soya drinks); choosing lower fat and lower sugar options.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358504707"/>
                  </a:ext>
                </a:extLst>
              </a:tr>
              <a:tr h="1009594">
                <a:tc>
                  <a:txBody>
                    <a:bodyPr/>
                    <a:lstStyle/>
                    <a:p>
                      <a:pPr algn="l"/>
                      <a:r>
                        <a:rPr lang="en-GB" sz="1400" dirty="0"/>
                        <a:t>Eat some beans, pulses, fish, eggs, meat and other proteins (including 2 portions of fish every week, one of which should be oily).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156005872"/>
                  </a:ext>
                </a:extLst>
              </a:tr>
              <a:tr h="638584">
                <a:tc>
                  <a:txBody>
                    <a:bodyPr/>
                    <a:lstStyle/>
                    <a:p>
                      <a:pPr algn="l"/>
                      <a:r>
                        <a:rPr lang="en-GB" sz="1600" dirty="0"/>
                        <a:t>Choose unsaturated oils and spreads and eat in small amounts.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27412391"/>
                  </a:ext>
                </a:extLst>
              </a:tr>
              <a:tr h="731040">
                <a:tc>
                  <a:txBody>
                    <a:bodyPr/>
                    <a:lstStyle/>
                    <a:p>
                      <a:pPr algn="l"/>
                      <a:r>
                        <a:rPr lang="en-GB" sz="1600" dirty="0"/>
                        <a:t>Drink 6-8 cups/glasses of fluid a day.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790877138"/>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947139376"/>
              </p:ext>
            </p:extLst>
          </p:nvPr>
        </p:nvGraphicFramePr>
        <p:xfrm>
          <a:off x="3599770" y="2458342"/>
          <a:ext cx="2990711" cy="6954520"/>
        </p:xfrm>
        <a:graphic>
          <a:graphicData uri="http://schemas.openxmlformats.org/drawingml/2006/table">
            <a:tbl>
              <a:tblPr firstRow="1" bandRow="1">
                <a:tableStyleId>{5C22544A-7EE6-4342-B048-85BDC9FD1C3A}</a:tableStyleId>
              </a:tblPr>
              <a:tblGrid>
                <a:gridCol w="2990711">
                  <a:extLst>
                    <a:ext uri="{9D8B030D-6E8A-4147-A177-3AD203B41FA5}">
                      <a16:colId xmlns:a16="http://schemas.microsoft.com/office/drawing/2014/main" val="649758554"/>
                    </a:ext>
                  </a:extLst>
                </a:gridCol>
              </a:tblGrid>
              <a:tr h="262410">
                <a:tc>
                  <a:txBody>
                    <a:bodyPr/>
                    <a:lstStyle/>
                    <a:p>
                      <a:pPr algn="ctr"/>
                      <a:r>
                        <a:rPr lang="en-GB" sz="1400" dirty="0">
                          <a:solidFill>
                            <a:schemeClr val="tx1"/>
                          </a:solidFill>
                        </a:rPr>
                        <a:t>Reason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956398551"/>
                  </a:ext>
                </a:extLst>
              </a:tr>
              <a:tr h="370840">
                <a:tc>
                  <a:txBody>
                    <a:bodyPr/>
                    <a:lstStyle/>
                    <a:p>
                      <a:r>
                        <a:rPr lang="en-GB" sz="1400" dirty="0"/>
                        <a:t>This can cause high blood pressure. Processed foods should be avoided.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71634629"/>
                  </a:ext>
                </a:extLst>
              </a:tr>
              <a:tr h="370840">
                <a:tc>
                  <a:txBody>
                    <a:bodyPr/>
                    <a:lstStyle/>
                    <a:p>
                      <a:r>
                        <a:rPr lang="en-GB" sz="1400" dirty="0"/>
                        <a:t>Too much fat can cause obesity that can</a:t>
                      </a:r>
                      <a:r>
                        <a:rPr lang="en-GB" sz="1400" baseline="0" dirty="0"/>
                        <a:t> lead to heart attacks and strokes</a:t>
                      </a:r>
                      <a:endParaRPr lang="en-GB"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753947955"/>
                  </a:ext>
                </a:extLst>
              </a:tr>
              <a:tr h="370840">
                <a:tc>
                  <a:txBody>
                    <a:bodyPr/>
                    <a:lstStyle/>
                    <a:p>
                      <a:r>
                        <a:rPr lang="en-GB" sz="1400" dirty="0"/>
                        <a:t>Carbohydrates provided energy to keep use moving</a:t>
                      </a:r>
                    </a:p>
                    <a:p>
                      <a:endParaRPr lang="en-GB"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069562467"/>
                  </a:ext>
                </a:extLst>
              </a:tr>
              <a:tr h="370840">
                <a:tc>
                  <a:txBody>
                    <a:bodyPr/>
                    <a:lstStyle/>
                    <a:p>
                      <a:r>
                        <a:rPr lang="en-GB" sz="1400" baseline="0" dirty="0"/>
                        <a:t>Too much sugar can cause tooth decay and obesity. It contains no nutrients.</a:t>
                      </a:r>
                    </a:p>
                    <a:p>
                      <a:endParaRPr lang="en-GB" sz="1400" baseline="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7477039"/>
                  </a:ext>
                </a:extLst>
              </a:tr>
              <a:tr h="370840">
                <a:tc>
                  <a:txBody>
                    <a:bodyPr/>
                    <a:lstStyle/>
                    <a:p>
                      <a:r>
                        <a:rPr lang="en-GB" sz="1400" dirty="0"/>
                        <a:t>These</a:t>
                      </a:r>
                      <a:r>
                        <a:rPr lang="en-GB" sz="1400" baseline="0" dirty="0"/>
                        <a:t> provide calcium and vitamin D for strong bones and teeth.</a:t>
                      </a:r>
                      <a:endParaRPr lang="en-GB"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489634858"/>
                  </a:ext>
                </a:extLst>
              </a:tr>
              <a:tr h="370840">
                <a:tc>
                  <a:txBody>
                    <a:bodyPr/>
                    <a:lstStyle/>
                    <a:p>
                      <a:r>
                        <a:rPr lang="en-GB" sz="1400" dirty="0"/>
                        <a:t>Protein is required for</a:t>
                      </a:r>
                      <a:r>
                        <a:rPr lang="en-GB" sz="1400" baseline="0" dirty="0"/>
                        <a:t> growth and repair</a:t>
                      </a:r>
                    </a:p>
                    <a:p>
                      <a:endParaRPr lang="en-GB"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167147267"/>
                  </a:ext>
                </a:extLst>
              </a:tr>
              <a:tr h="370840">
                <a:tc>
                  <a:txBody>
                    <a:bodyPr/>
                    <a:lstStyle/>
                    <a:p>
                      <a:r>
                        <a:rPr lang="en-GB" sz="1400" dirty="0"/>
                        <a:t>Saturated</a:t>
                      </a:r>
                      <a:r>
                        <a:rPr lang="en-GB" sz="1400" baseline="0" dirty="0"/>
                        <a:t> fats can cause high cholesterol which can lead to heart disease.</a:t>
                      </a:r>
                      <a:endParaRPr lang="en-GB"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762014259"/>
                  </a:ext>
                </a:extLst>
              </a:tr>
              <a:tr h="370840">
                <a:tc>
                  <a:txBody>
                    <a:bodyPr/>
                    <a:lstStyle/>
                    <a:p>
                      <a:r>
                        <a:rPr lang="en-GB" sz="1400" dirty="0"/>
                        <a:t>We need water to stay hydrated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313840017"/>
                  </a:ext>
                </a:extLst>
              </a:tr>
              <a:tr h="370840">
                <a:tc>
                  <a:txBody>
                    <a:bodyPr/>
                    <a:lstStyle/>
                    <a:p>
                      <a:r>
                        <a:rPr lang="en-GB" sz="1400" dirty="0"/>
                        <a:t>Fruit and vegetables are a good source of vitamins and minerals, They're an excellent source of dietary fibre, which can help to maintain a healthy gut and prevent constipation and other digestion problems. A diet high in fibre can also reduce your risk of bowel cancer.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835079024"/>
                  </a:ext>
                </a:extLst>
              </a:tr>
            </a:tbl>
          </a:graphicData>
        </a:graphic>
      </p:graphicFrame>
      <p:cxnSp>
        <p:nvCxnSpPr>
          <p:cNvPr id="6" name="Straight Connector 5"/>
          <p:cNvCxnSpPr/>
          <p:nvPr/>
        </p:nvCxnSpPr>
        <p:spPr>
          <a:xfrm>
            <a:off x="2420888" y="3008784"/>
            <a:ext cx="1368152" cy="3888432"/>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799" y="119921"/>
            <a:ext cx="6507812" cy="432048"/>
          </a:xfrm>
          <a:ln>
            <a:solidFill>
              <a:schemeClr val="accent1"/>
            </a:solidFill>
          </a:ln>
        </p:spPr>
        <p:txBody>
          <a:bodyPr>
            <a:noAutofit/>
          </a:bodyPr>
          <a:lstStyle/>
          <a:p>
            <a:r>
              <a:rPr lang="en-GB" sz="1400" dirty="0"/>
              <a:t>Challenge: Read the problems and write your solutions in the boxes</a:t>
            </a:r>
          </a:p>
        </p:txBody>
      </p:sp>
      <p:sp>
        <p:nvSpPr>
          <p:cNvPr id="5" name="AutoShape 2" descr="Image result for cinema screen"/>
          <p:cNvSpPr>
            <a:spLocks noChangeAspect="1" noChangeArrowheads="1"/>
          </p:cNvSpPr>
          <p:nvPr/>
        </p:nvSpPr>
        <p:spPr bwMode="auto">
          <a:xfrm>
            <a:off x="155575" y="236538"/>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pic>
        <p:nvPicPr>
          <p:cNvPr id="6" name="Picture 5"/>
          <p:cNvPicPr>
            <a:picLocks noChangeAspect="1"/>
          </p:cNvPicPr>
          <p:nvPr/>
        </p:nvPicPr>
        <p:blipFill rotWithShape="1">
          <a:blip r:embed="rId3"/>
          <a:srcRect b="6962"/>
          <a:stretch/>
        </p:blipFill>
        <p:spPr>
          <a:xfrm>
            <a:off x="116634" y="849237"/>
            <a:ext cx="2880320" cy="2145962"/>
          </a:xfrm>
          <a:prstGeom prst="rect">
            <a:avLst/>
          </a:prstGeom>
        </p:spPr>
      </p:pic>
      <p:sp>
        <p:nvSpPr>
          <p:cNvPr id="7" name="TextBox 6"/>
          <p:cNvSpPr txBox="1"/>
          <p:nvPr/>
        </p:nvSpPr>
        <p:spPr>
          <a:xfrm>
            <a:off x="432521" y="1199572"/>
            <a:ext cx="2248545" cy="923330"/>
          </a:xfrm>
          <a:prstGeom prst="rect">
            <a:avLst/>
          </a:prstGeom>
          <a:noFill/>
        </p:spPr>
        <p:txBody>
          <a:bodyPr wrap="square" rtlCol="0">
            <a:spAutoFit/>
          </a:bodyPr>
          <a:lstStyle/>
          <a:p>
            <a:pPr algn="ctr"/>
            <a:r>
              <a:rPr lang="en-GB" dirty="0"/>
              <a:t>A cinema wants to introduce a healthy snack to sell</a:t>
            </a:r>
          </a:p>
        </p:txBody>
      </p:sp>
      <p:sp>
        <p:nvSpPr>
          <p:cNvPr id="8" name="TextBox 7"/>
          <p:cNvSpPr txBox="1"/>
          <p:nvPr/>
        </p:nvSpPr>
        <p:spPr>
          <a:xfrm>
            <a:off x="3155829" y="900021"/>
            <a:ext cx="3571782" cy="2246769"/>
          </a:xfrm>
          <a:prstGeom prst="rect">
            <a:avLst/>
          </a:prstGeom>
          <a:noFill/>
          <a:ln w="12700">
            <a:solidFill>
              <a:schemeClr val="tx1"/>
            </a:solidFill>
          </a:ln>
        </p:spPr>
        <p:txBody>
          <a:bodyPr wrap="square" rtlCol="0">
            <a:spAutoFit/>
          </a:bodyPr>
          <a:lstStyle/>
          <a:p>
            <a:pPr marL="228600" indent="-228600">
              <a:buAutoNum type="arabicPeriod"/>
            </a:pPr>
            <a:r>
              <a:rPr lang="en-GB" sz="1400" dirty="0"/>
              <a:t>Suggest a healthy snack food, why is it healthy?:</a:t>
            </a:r>
          </a:p>
          <a:p>
            <a:r>
              <a:rPr lang="en-GB" sz="1400" dirty="0"/>
              <a:t>_________________________________</a:t>
            </a:r>
          </a:p>
          <a:p>
            <a:r>
              <a:rPr lang="en-GB" sz="1400" dirty="0"/>
              <a:t>__________________________________________________________________</a:t>
            </a:r>
          </a:p>
          <a:p>
            <a:r>
              <a:rPr lang="en-GB" sz="1400" dirty="0"/>
              <a:t>2. How could the snack food be packaged?</a:t>
            </a:r>
          </a:p>
          <a:p>
            <a:r>
              <a:rPr lang="en-GB" sz="1400" dirty="0"/>
              <a:t>________________________________________________________________________________________________________________________________________________________</a:t>
            </a:r>
          </a:p>
        </p:txBody>
      </p:sp>
      <p:sp>
        <p:nvSpPr>
          <p:cNvPr id="9" name="TextBox 8"/>
          <p:cNvSpPr txBox="1"/>
          <p:nvPr/>
        </p:nvSpPr>
        <p:spPr>
          <a:xfrm>
            <a:off x="187567" y="3382635"/>
            <a:ext cx="6436877" cy="954107"/>
          </a:xfrm>
          <a:prstGeom prst="rect">
            <a:avLst/>
          </a:prstGeom>
          <a:noFill/>
          <a:ln w="12700">
            <a:solidFill>
              <a:schemeClr val="tx1"/>
            </a:solidFill>
          </a:ln>
        </p:spPr>
        <p:txBody>
          <a:bodyPr wrap="square" rtlCol="0">
            <a:spAutoFit/>
          </a:bodyPr>
          <a:lstStyle/>
          <a:p>
            <a:r>
              <a:rPr lang="en-GB" sz="1400" dirty="0"/>
              <a:t>3. How could it be advertised?</a:t>
            </a:r>
          </a:p>
          <a:p>
            <a:r>
              <a:rPr lang="en-GB" sz="1400" dirty="0"/>
              <a:t>__________________________________________________________________________________________________________________________________________________________________________________________________________________</a:t>
            </a:r>
          </a:p>
        </p:txBody>
      </p:sp>
      <p:pic>
        <p:nvPicPr>
          <p:cNvPr id="14" name="Picture 13"/>
          <p:cNvPicPr>
            <a:picLocks noChangeAspect="1"/>
          </p:cNvPicPr>
          <p:nvPr/>
        </p:nvPicPr>
        <p:blipFill>
          <a:blip r:embed="rId4"/>
          <a:stretch>
            <a:fillRect/>
          </a:stretch>
        </p:blipFill>
        <p:spPr>
          <a:xfrm>
            <a:off x="661188" y="4623939"/>
            <a:ext cx="1517782" cy="1037151"/>
          </a:xfrm>
          <a:prstGeom prst="rect">
            <a:avLst/>
          </a:prstGeom>
        </p:spPr>
      </p:pic>
      <p:sp>
        <p:nvSpPr>
          <p:cNvPr id="15" name="TextBox 14"/>
          <p:cNvSpPr txBox="1"/>
          <p:nvPr/>
        </p:nvSpPr>
        <p:spPr>
          <a:xfrm>
            <a:off x="287423" y="5760471"/>
            <a:ext cx="2265313" cy="954107"/>
          </a:xfrm>
          <a:prstGeom prst="rect">
            <a:avLst/>
          </a:prstGeom>
          <a:noFill/>
        </p:spPr>
        <p:txBody>
          <a:bodyPr wrap="square" rtlCol="0">
            <a:spAutoFit/>
          </a:bodyPr>
          <a:lstStyle/>
          <a:p>
            <a:pPr algn="ctr"/>
            <a:r>
              <a:rPr lang="en-GB" sz="1400" dirty="0"/>
              <a:t>A primary school wants to introduce some new healthy breakfast food. They have a toaster.</a:t>
            </a:r>
          </a:p>
        </p:txBody>
      </p:sp>
      <p:sp>
        <p:nvSpPr>
          <p:cNvPr id="16" name="TextBox 15"/>
          <p:cNvSpPr txBox="1"/>
          <p:nvPr/>
        </p:nvSpPr>
        <p:spPr>
          <a:xfrm>
            <a:off x="2812087" y="4432075"/>
            <a:ext cx="3915524" cy="2246769"/>
          </a:xfrm>
          <a:prstGeom prst="rect">
            <a:avLst/>
          </a:prstGeom>
          <a:noFill/>
          <a:ln w="12700">
            <a:solidFill>
              <a:schemeClr val="tx1"/>
            </a:solidFill>
          </a:ln>
        </p:spPr>
        <p:txBody>
          <a:bodyPr wrap="square" rtlCol="0">
            <a:spAutoFit/>
          </a:bodyPr>
          <a:lstStyle/>
          <a:p>
            <a:pPr marL="228600" indent="-228600">
              <a:buAutoNum type="arabicPeriod"/>
            </a:pPr>
            <a:r>
              <a:rPr lang="en-GB" sz="1400" dirty="0"/>
              <a:t>Suggest some breakfast food:</a:t>
            </a:r>
          </a:p>
          <a:p>
            <a:r>
              <a:rPr lang="en-GB" sz="1400" dirty="0"/>
              <a:t>_________________________________________</a:t>
            </a:r>
          </a:p>
          <a:p>
            <a:r>
              <a:rPr lang="en-GB" sz="1400" dirty="0"/>
              <a:t>__________________________________________________________________________________</a:t>
            </a:r>
          </a:p>
          <a:p>
            <a:r>
              <a:rPr lang="en-GB" sz="1400" dirty="0"/>
              <a:t>2. How could you encourage the children to eat healthy food? ____________________________________________________________________________________________________________________________________________________________________</a:t>
            </a:r>
          </a:p>
        </p:txBody>
      </p:sp>
      <p:pic>
        <p:nvPicPr>
          <p:cNvPr id="17" name="Picture 16"/>
          <p:cNvPicPr>
            <a:picLocks noChangeAspect="1"/>
          </p:cNvPicPr>
          <p:nvPr/>
        </p:nvPicPr>
        <p:blipFill>
          <a:blip r:embed="rId5"/>
          <a:stretch>
            <a:fillRect/>
          </a:stretch>
        </p:blipFill>
        <p:spPr>
          <a:xfrm>
            <a:off x="5234406" y="7395010"/>
            <a:ext cx="1625843" cy="1792986"/>
          </a:xfrm>
          <a:prstGeom prst="rect">
            <a:avLst/>
          </a:prstGeom>
        </p:spPr>
      </p:pic>
      <p:sp>
        <p:nvSpPr>
          <p:cNvPr id="19" name="Cloud 18"/>
          <p:cNvSpPr/>
          <p:nvPr/>
        </p:nvSpPr>
        <p:spPr>
          <a:xfrm>
            <a:off x="3155829" y="7174455"/>
            <a:ext cx="2217388" cy="2013541"/>
          </a:xfrm>
          <a:prstGeom prst="cloud">
            <a:avLst/>
          </a:prstGeom>
          <a:noFill/>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GB"/>
          </a:p>
        </p:txBody>
      </p:sp>
      <p:sp>
        <p:nvSpPr>
          <p:cNvPr id="20" name="TextBox 19"/>
          <p:cNvSpPr txBox="1"/>
          <p:nvPr/>
        </p:nvSpPr>
        <p:spPr>
          <a:xfrm>
            <a:off x="3460930" y="7599006"/>
            <a:ext cx="1448309" cy="1384995"/>
          </a:xfrm>
          <a:prstGeom prst="rect">
            <a:avLst/>
          </a:prstGeom>
          <a:noFill/>
        </p:spPr>
        <p:txBody>
          <a:bodyPr wrap="square" rtlCol="0">
            <a:spAutoFit/>
          </a:bodyPr>
          <a:lstStyle/>
          <a:p>
            <a:pPr algn="ctr"/>
            <a:r>
              <a:rPr lang="en-GB" sz="1400" dirty="0"/>
              <a:t>Your 75 year-old grandmother lives alone and does not wat to cook herself a meal</a:t>
            </a:r>
          </a:p>
        </p:txBody>
      </p:sp>
      <p:sp>
        <p:nvSpPr>
          <p:cNvPr id="21" name="TextBox 20"/>
          <p:cNvSpPr txBox="1"/>
          <p:nvPr/>
        </p:nvSpPr>
        <p:spPr>
          <a:xfrm>
            <a:off x="155575" y="7060396"/>
            <a:ext cx="2809386" cy="2677656"/>
          </a:xfrm>
          <a:prstGeom prst="rect">
            <a:avLst/>
          </a:prstGeom>
          <a:noFill/>
          <a:ln w="12700">
            <a:solidFill>
              <a:schemeClr val="tx1"/>
            </a:solidFill>
          </a:ln>
        </p:spPr>
        <p:txBody>
          <a:bodyPr wrap="square" rtlCol="0">
            <a:spAutoFit/>
          </a:bodyPr>
          <a:lstStyle/>
          <a:p>
            <a:pPr marL="228600" indent="-228600">
              <a:buAutoNum type="arabicPeriod"/>
            </a:pPr>
            <a:r>
              <a:rPr lang="en-GB" sz="1400" dirty="0"/>
              <a:t>Suggest an easy, healthy meal she could make .</a:t>
            </a:r>
          </a:p>
          <a:p>
            <a:r>
              <a:rPr lang="en-GB" sz="1400" dirty="0"/>
              <a:t>_______________________________________________________________________________________</a:t>
            </a:r>
          </a:p>
          <a:p>
            <a:r>
              <a:rPr lang="en-GB" sz="1400" dirty="0"/>
              <a:t>2. How would you encourage her to make the meal herself? ____________________________________________________________________________________________________________________</a:t>
            </a:r>
          </a:p>
          <a:p>
            <a:endParaRPr lang="en-GB" sz="14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18A98446DD4B35408626C5CD05C780AF" ma:contentTypeVersion="13" ma:contentTypeDescription="Create a new document." ma:contentTypeScope="" ma:versionID="715d1da309431401e69c8133a9bc8de2">
  <xsd:schema xmlns:xsd="http://www.w3.org/2001/XMLSchema" xmlns:xs="http://www.w3.org/2001/XMLSchema" xmlns:p="http://schemas.microsoft.com/office/2006/metadata/properties" xmlns:ns3="d6c9f295-6866-40ba-9ed9-513ce23f1344" xmlns:ns4="7877a85d-1b44-49b4-b533-86f3b630674e" targetNamespace="http://schemas.microsoft.com/office/2006/metadata/properties" ma:root="true" ma:fieldsID="564dac96fbe4e08f0754765b8fbf2862" ns3:_="" ns4:_="">
    <xsd:import namespace="d6c9f295-6866-40ba-9ed9-513ce23f1344"/>
    <xsd:import namespace="7877a85d-1b44-49b4-b533-86f3b630674e"/>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Location"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6c9f295-6866-40ba-9ed9-513ce23f134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Location" ma:index="18" nillable="true" ma:displayName="Location" ma:internalName="MediaServiceLocation"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7877a85d-1b44-49b4-b533-86f3b630674e"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SharingHintHash" ma:index="17"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04568ED-E96D-43D2-9493-CD507AE2285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d6c9f295-6866-40ba-9ed9-513ce23f1344"/>
    <ds:schemaRef ds:uri="7877a85d-1b44-49b4-b533-86f3b630674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9E4B118-CF9C-495D-B8C1-C1F5CD5D4524}">
  <ds:schemaRefs>
    <ds:schemaRef ds:uri="http://schemas.microsoft.com/sharepoint/v3/contenttype/forms"/>
  </ds:schemaRefs>
</ds:datastoreItem>
</file>

<file path=customXml/itemProps3.xml><?xml version="1.0" encoding="utf-8"?>
<ds:datastoreItem xmlns:ds="http://schemas.openxmlformats.org/officeDocument/2006/customXml" ds:itemID="{F358037D-03E5-4DB7-A51A-ABEEFFD17EDC}">
  <ds:schemaRefs>
    <ds:schemaRef ds:uri="http://purl.org/dc/dcmitype/"/>
    <ds:schemaRef ds:uri="http://schemas.microsoft.com/office/infopath/2007/PartnerControls"/>
    <ds:schemaRef ds:uri="http://www.w3.org/XML/1998/namespace"/>
    <ds:schemaRef ds:uri="http://purl.org/dc/elements/1.1/"/>
    <ds:schemaRef ds:uri="http://schemas.openxmlformats.org/package/2006/metadata/core-properties"/>
    <ds:schemaRef ds:uri="http://schemas.microsoft.com/office/2006/metadata/properties"/>
    <ds:schemaRef ds:uri="http://schemas.microsoft.com/office/2006/documentManagement/types"/>
    <ds:schemaRef ds:uri="7877a85d-1b44-49b4-b533-86f3b630674e"/>
    <ds:schemaRef ds:uri="d6c9f295-6866-40ba-9ed9-513ce23f1344"/>
    <ds:schemaRef ds:uri="http://purl.org/dc/terms/"/>
  </ds:schemaRefs>
</ds:datastoreItem>
</file>

<file path=docProps/app.xml><?xml version="1.0" encoding="utf-8"?>
<Properties xmlns="http://schemas.openxmlformats.org/officeDocument/2006/extended-properties" xmlns:vt="http://schemas.openxmlformats.org/officeDocument/2006/docPropsVTypes">
  <TotalTime>2261</TotalTime>
  <Words>489</Words>
  <Application>Microsoft Office PowerPoint</Application>
  <PresentationFormat>A4 Paper (210x297 mm)</PresentationFormat>
  <Paragraphs>76</Paragraphs>
  <Slides>3</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vt:i4>
      </vt:variant>
    </vt:vector>
  </HeadingPairs>
  <TitlesOfParts>
    <vt:vector size="6" baseType="lpstr">
      <vt:lpstr>Arial</vt:lpstr>
      <vt:lpstr>Calibri</vt:lpstr>
      <vt:lpstr>Office Theme</vt:lpstr>
      <vt:lpstr>Solve the Problem Year 7</vt:lpstr>
      <vt:lpstr> </vt:lpstr>
      <vt:lpstr>Challenge: Read the problems and write your solutions in the boxes</vt:lpstr>
    </vt:vector>
  </TitlesOfParts>
  <Company>LDL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7 Homework 1</dc:title>
  <dc:creator>sttp08</dc:creator>
  <cp:lastModifiedBy>Willmott, Shauna</cp:lastModifiedBy>
  <cp:revision>85</cp:revision>
  <cp:lastPrinted>2018-03-12T12:28:54Z</cp:lastPrinted>
  <dcterms:created xsi:type="dcterms:W3CDTF">2012-07-02T11:55:08Z</dcterms:created>
  <dcterms:modified xsi:type="dcterms:W3CDTF">2020-04-06T13:33:14Z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0x01010018A98446DD4B35408626C5CD05C780AF</vt:lpwstr>
  </property>
</Properties>
</file>