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65" r:id="rId5"/>
    <p:sldId id="330" r:id="rId6"/>
    <p:sldId id="376" r:id="rId7"/>
    <p:sldId id="355" r:id="rId8"/>
    <p:sldId id="356" r:id="rId9"/>
    <p:sldId id="370" r:id="rId10"/>
    <p:sldId id="369" r:id="rId11"/>
    <p:sldId id="357" r:id="rId12"/>
    <p:sldId id="371" r:id="rId13"/>
    <p:sldId id="348" r:id="rId14"/>
    <p:sldId id="375" r:id="rId15"/>
    <p:sldId id="374" r:id="rId16"/>
    <p:sldId id="327" r:id="rId17"/>
    <p:sldId id="320" r:id="rId18"/>
    <p:sldId id="379" r:id="rId19"/>
    <p:sldId id="343" r:id="rId20"/>
    <p:sldId id="377" r:id="rId21"/>
  </p:sldIdLst>
  <p:sldSz cx="7200900" cy="10801350"/>
  <p:notesSz cx="6858000" cy="9945688"/>
  <p:defaultTextStyle>
    <a:defPPr>
      <a:defRPr lang="en-US"/>
    </a:defPPr>
    <a:lvl1pPr marL="0" algn="l" defTabSz="987468" rtl="0" eaLnBrk="1" latinLnBrk="0" hangingPunct="1">
      <a:defRPr sz="1900" kern="1200">
        <a:solidFill>
          <a:schemeClr val="tx1"/>
        </a:solidFill>
        <a:latin typeface="+mn-lt"/>
        <a:ea typeface="+mn-ea"/>
        <a:cs typeface="+mn-cs"/>
      </a:defRPr>
    </a:lvl1pPr>
    <a:lvl2pPr marL="493734" algn="l" defTabSz="987468" rtl="0" eaLnBrk="1" latinLnBrk="0" hangingPunct="1">
      <a:defRPr sz="1900" kern="1200">
        <a:solidFill>
          <a:schemeClr val="tx1"/>
        </a:solidFill>
        <a:latin typeface="+mn-lt"/>
        <a:ea typeface="+mn-ea"/>
        <a:cs typeface="+mn-cs"/>
      </a:defRPr>
    </a:lvl2pPr>
    <a:lvl3pPr marL="987468" algn="l" defTabSz="987468" rtl="0" eaLnBrk="1" latinLnBrk="0" hangingPunct="1">
      <a:defRPr sz="1900" kern="1200">
        <a:solidFill>
          <a:schemeClr val="tx1"/>
        </a:solidFill>
        <a:latin typeface="+mn-lt"/>
        <a:ea typeface="+mn-ea"/>
        <a:cs typeface="+mn-cs"/>
      </a:defRPr>
    </a:lvl3pPr>
    <a:lvl4pPr marL="1481201" algn="l" defTabSz="987468" rtl="0" eaLnBrk="1" latinLnBrk="0" hangingPunct="1">
      <a:defRPr sz="1900" kern="1200">
        <a:solidFill>
          <a:schemeClr val="tx1"/>
        </a:solidFill>
        <a:latin typeface="+mn-lt"/>
        <a:ea typeface="+mn-ea"/>
        <a:cs typeface="+mn-cs"/>
      </a:defRPr>
    </a:lvl4pPr>
    <a:lvl5pPr marL="1974936" algn="l" defTabSz="987468" rtl="0" eaLnBrk="1" latinLnBrk="0" hangingPunct="1">
      <a:defRPr sz="1900" kern="1200">
        <a:solidFill>
          <a:schemeClr val="tx1"/>
        </a:solidFill>
        <a:latin typeface="+mn-lt"/>
        <a:ea typeface="+mn-ea"/>
        <a:cs typeface="+mn-cs"/>
      </a:defRPr>
    </a:lvl5pPr>
    <a:lvl6pPr marL="2468670" algn="l" defTabSz="987468" rtl="0" eaLnBrk="1" latinLnBrk="0" hangingPunct="1">
      <a:defRPr sz="1900" kern="1200">
        <a:solidFill>
          <a:schemeClr val="tx1"/>
        </a:solidFill>
        <a:latin typeface="+mn-lt"/>
        <a:ea typeface="+mn-ea"/>
        <a:cs typeface="+mn-cs"/>
      </a:defRPr>
    </a:lvl6pPr>
    <a:lvl7pPr marL="2962404" algn="l" defTabSz="987468" rtl="0" eaLnBrk="1" latinLnBrk="0" hangingPunct="1">
      <a:defRPr sz="1900" kern="1200">
        <a:solidFill>
          <a:schemeClr val="tx1"/>
        </a:solidFill>
        <a:latin typeface="+mn-lt"/>
        <a:ea typeface="+mn-ea"/>
        <a:cs typeface="+mn-cs"/>
      </a:defRPr>
    </a:lvl7pPr>
    <a:lvl8pPr marL="3456138" algn="l" defTabSz="987468" rtl="0" eaLnBrk="1" latinLnBrk="0" hangingPunct="1">
      <a:defRPr sz="1900" kern="1200">
        <a:solidFill>
          <a:schemeClr val="tx1"/>
        </a:solidFill>
        <a:latin typeface="+mn-lt"/>
        <a:ea typeface="+mn-ea"/>
        <a:cs typeface="+mn-cs"/>
      </a:defRPr>
    </a:lvl8pPr>
    <a:lvl9pPr marL="3949871" algn="l" defTabSz="98746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2">
          <p15:clr>
            <a:srgbClr val="A4A3A4"/>
          </p15:clr>
        </p15:guide>
        <p15:guide id="2" pos="2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527" autoAdjust="0"/>
  </p:normalViewPr>
  <p:slideViewPr>
    <p:cSldViewPr>
      <p:cViewPr>
        <p:scale>
          <a:sx n="40" d="100"/>
          <a:sy n="40" d="100"/>
        </p:scale>
        <p:origin x="2418" y="180"/>
      </p:cViewPr>
      <p:guideLst>
        <p:guide orient="horz" pos="3402"/>
        <p:guide pos="22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1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122"/>
          </a:xfrm>
          <a:prstGeom prst="rect">
            <a:avLst/>
          </a:prstGeom>
        </p:spPr>
        <p:txBody>
          <a:bodyPr vert="horz" lIns="91440" tIns="45720" rIns="91440" bIns="45720" rtlCol="0"/>
          <a:lstStyle>
            <a:lvl1pPr algn="r">
              <a:defRPr sz="1200"/>
            </a:lvl1pPr>
          </a:lstStyle>
          <a:p>
            <a:fld id="{34EF427C-3BA5-4DB9-A27D-3E35BCA7D6AE}" type="datetimeFigureOut">
              <a:rPr lang="en-GB" smtClean="0"/>
              <a:t>06/04/2020</a:t>
            </a:fld>
            <a:endParaRPr lang="en-GB"/>
          </a:p>
        </p:txBody>
      </p:sp>
      <p:sp>
        <p:nvSpPr>
          <p:cNvPr id="4" name="Slide Image Placeholder 3"/>
          <p:cNvSpPr>
            <a:spLocks noGrp="1" noRot="1" noChangeAspect="1"/>
          </p:cNvSpPr>
          <p:nvPr>
            <p:ph type="sldImg" idx="2"/>
          </p:nvPr>
        </p:nvSpPr>
        <p:spPr>
          <a:xfrm>
            <a:off x="2185988" y="746125"/>
            <a:ext cx="2486025"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3469"/>
            <a:ext cx="5486400" cy="44757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937"/>
            <a:ext cx="2971800" cy="49712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937"/>
            <a:ext cx="2971800" cy="497122"/>
          </a:xfrm>
          <a:prstGeom prst="rect">
            <a:avLst/>
          </a:prstGeom>
        </p:spPr>
        <p:txBody>
          <a:bodyPr vert="horz" lIns="91440" tIns="45720" rIns="91440" bIns="45720" rtlCol="0" anchor="b"/>
          <a:lstStyle>
            <a:lvl1pPr algn="r">
              <a:defRPr sz="1200"/>
            </a:lvl1pPr>
          </a:lstStyle>
          <a:p>
            <a:fld id="{DC72FAE6-1399-4A23-9D41-1762D43895E2}" type="slidenum">
              <a:rPr lang="en-GB" smtClean="0"/>
              <a:t>‹#›</a:t>
            </a:fld>
            <a:endParaRPr lang="en-GB"/>
          </a:p>
        </p:txBody>
      </p:sp>
    </p:spTree>
    <p:extLst>
      <p:ext uri="{BB962C8B-B14F-4D97-AF65-F5344CB8AC3E}">
        <p14:creationId xmlns:p14="http://schemas.microsoft.com/office/powerpoint/2010/main" val="345522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69" y="3355424"/>
            <a:ext cx="6120765" cy="2315289"/>
          </a:xfrm>
        </p:spPr>
        <p:txBody>
          <a:bodyPr/>
          <a:lstStyle/>
          <a:p>
            <a:r>
              <a:rPr lang="en-US"/>
              <a:t>Click to edit Master title style</a:t>
            </a:r>
            <a:endParaRPr lang="en-GB"/>
          </a:p>
        </p:txBody>
      </p:sp>
      <p:sp>
        <p:nvSpPr>
          <p:cNvPr id="3" name="Subtitle 2"/>
          <p:cNvSpPr>
            <a:spLocks noGrp="1"/>
          </p:cNvSpPr>
          <p:nvPr>
            <p:ph type="subTitle" idx="1"/>
          </p:nvPr>
        </p:nvSpPr>
        <p:spPr>
          <a:xfrm>
            <a:off x="1080136" y="6120767"/>
            <a:ext cx="5040630" cy="2760344"/>
          </a:xfrm>
        </p:spPr>
        <p:txBody>
          <a:bodyPr/>
          <a:lstStyle>
            <a:lvl1pPr marL="0" indent="0" algn="ctr">
              <a:buNone/>
              <a:defRPr>
                <a:solidFill>
                  <a:schemeClr val="tx1">
                    <a:tint val="75000"/>
                  </a:schemeClr>
                </a:solidFill>
              </a:defRPr>
            </a:lvl1pPr>
            <a:lvl2pPr marL="493734" indent="0" algn="ctr">
              <a:buNone/>
              <a:defRPr>
                <a:solidFill>
                  <a:schemeClr val="tx1">
                    <a:tint val="75000"/>
                  </a:schemeClr>
                </a:solidFill>
              </a:defRPr>
            </a:lvl2pPr>
            <a:lvl3pPr marL="987468" indent="0" algn="ctr">
              <a:buNone/>
              <a:defRPr>
                <a:solidFill>
                  <a:schemeClr val="tx1">
                    <a:tint val="75000"/>
                  </a:schemeClr>
                </a:solidFill>
              </a:defRPr>
            </a:lvl3pPr>
            <a:lvl4pPr marL="1481201" indent="0" algn="ctr">
              <a:buNone/>
              <a:defRPr>
                <a:solidFill>
                  <a:schemeClr val="tx1">
                    <a:tint val="75000"/>
                  </a:schemeClr>
                </a:solidFill>
              </a:defRPr>
            </a:lvl4pPr>
            <a:lvl5pPr marL="1974936" indent="0" algn="ctr">
              <a:buNone/>
              <a:defRPr>
                <a:solidFill>
                  <a:schemeClr val="tx1">
                    <a:tint val="75000"/>
                  </a:schemeClr>
                </a:solidFill>
              </a:defRPr>
            </a:lvl5pPr>
            <a:lvl6pPr marL="2468670" indent="0" algn="ctr">
              <a:buNone/>
              <a:defRPr>
                <a:solidFill>
                  <a:schemeClr val="tx1">
                    <a:tint val="75000"/>
                  </a:schemeClr>
                </a:solidFill>
              </a:defRPr>
            </a:lvl6pPr>
            <a:lvl7pPr marL="2962404" indent="0" algn="ctr">
              <a:buNone/>
              <a:defRPr>
                <a:solidFill>
                  <a:schemeClr val="tx1">
                    <a:tint val="75000"/>
                  </a:schemeClr>
                </a:solidFill>
              </a:defRPr>
            </a:lvl7pPr>
            <a:lvl8pPr marL="3456138" indent="0" algn="ctr">
              <a:buNone/>
              <a:defRPr>
                <a:solidFill>
                  <a:schemeClr val="tx1">
                    <a:tint val="75000"/>
                  </a:schemeClr>
                </a:solidFill>
              </a:defRPr>
            </a:lvl8pPr>
            <a:lvl9pPr marL="394987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26AE6C-DD56-45E2-B2D0-7EC7D8B69017}" type="datetime1">
              <a:rPr lang="en-GB" smtClean="0"/>
              <a:t>06/04/2020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294216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CA55D6-950D-438D-AEC9-C49CD2A01679}" type="datetime1">
              <a:rPr lang="en-GB" smtClean="0"/>
              <a:t>06/04/2020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385006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15490" y="577574"/>
            <a:ext cx="1215153" cy="1228653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70036" y="577574"/>
            <a:ext cx="3525441" cy="122865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53477-5135-4098-BAB6-2CED02F6944D}" type="datetime1">
              <a:rPr lang="en-GB" smtClean="0"/>
              <a:t>06/04/2020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243671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6810ED-25F3-4747-86FC-81CBFCC946D6}" type="datetime1">
              <a:rPr lang="en-GB" smtClean="0"/>
              <a:t>06/04/2020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325101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8822" y="6940868"/>
            <a:ext cx="6120765" cy="2145268"/>
          </a:xfrm>
        </p:spPr>
        <p:txBody>
          <a:bodyPr anchor="t"/>
          <a:lstStyle>
            <a:lvl1pPr algn="l">
              <a:defRPr sz="4300" b="1" cap="all"/>
            </a:lvl1pPr>
          </a:lstStyle>
          <a:p>
            <a:r>
              <a:rPr lang="en-US"/>
              <a:t>Click to edit Master title style</a:t>
            </a:r>
            <a:endParaRPr lang="en-GB"/>
          </a:p>
        </p:txBody>
      </p:sp>
      <p:sp>
        <p:nvSpPr>
          <p:cNvPr id="3" name="Text Placeholder 2"/>
          <p:cNvSpPr>
            <a:spLocks noGrp="1"/>
          </p:cNvSpPr>
          <p:nvPr>
            <p:ph type="body" idx="1"/>
          </p:nvPr>
        </p:nvSpPr>
        <p:spPr>
          <a:xfrm>
            <a:off x="568822" y="4578078"/>
            <a:ext cx="6120765" cy="2362793"/>
          </a:xfrm>
        </p:spPr>
        <p:txBody>
          <a:bodyPr anchor="b"/>
          <a:lstStyle>
            <a:lvl1pPr marL="0" indent="0">
              <a:buNone/>
              <a:defRPr sz="2100">
                <a:solidFill>
                  <a:schemeClr val="tx1">
                    <a:tint val="75000"/>
                  </a:schemeClr>
                </a:solidFill>
              </a:defRPr>
            </a:lvl1pPr>
            <a:lvl2pPr marL="493734" indent="0">
              <a:buNone/>
              <a:defRPr sz="1900">
                <a:solidFill>
                  <a:schemeClr val="tx1">
                    <a:tint val="75000"/>
                  </a:schemeClr>
                </a:solidFill>
              </a:defRPr>
            </a:lvl2pPr>
            <a:lvl3pPr marL="987468" indent="0">
              <a:buNone/>
              <a:defRPr sz="1700">
                <a:solidFill>
                  <a:schemeClr val="tx1">
                    <a:tint val="75000"/>
                  </a:schemeClr>
                </a:solidFill>
              </a:defRPr>
            </a:lvl3pPr>
            <a:lvl4pPr marL="1481201" indent="0">
              <a:buNone/>
              <a:defRPr sz="1500">
                <a:solidFill>
                  <a:schemeClr val="tx1">
                    <a:tint val="75000"/>
                  </a:schemeClr>
                </a:solidFill>
              </a:defRPr>
            </a:lvl4pPr>
            <a:lvl5pPr marL="1974936" indent="0">
              <a:buNone/>
              <a:defRPr sz="1500">
                <a:solidFill>
                  <a:schemeClr val="tx1">
                    <a:tint val="75000"/>
                  </a:schemeClr>
                </a:solidFill>
              </a:defRPr>
            </a:lvl5pPr>
            <a:lvl6pPr marL="2468670" indent="0">
              <a:buNone/>
              <a:defRPr sz="1500">
                <a:solidFill>
                  <a:schemeClr val="tx1">
                    <a:tint val="75000"/>
                  </a:schemeClr>
                </a:solidFill>
              </a:defRPr>
            </a:lvl6pPr>
            <a:lvl7pPr marL="2962404" indent="0">
              <a:buNone/>
              <a:defRPr sz="1500">
                <a:solidFill>
                  <a:schemeClr val="tx1">
                    <a:tint val="75000"/>
                  </a:schemeClr>
                </a:solidFill>
              </a:defRPr>
            </a:lvl7pPr>
            <a:lvl8pPr marL="3456138" indent="0">
              <a:buNone/>
              <a:defRPr sz="1500">
                <a:solidFill>
                  <a:schemeClr val="tx1">
                    <a:tint val="75000"/>
                  </a:schemeClr>
                </a:solidFill>
              </a:defRPr>
            </a:lvl8pPr>
            <a:lvl9pPr marL="394987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CA7B4-0A8A-4CE9-AF30-0D2F86286B73}" type="datetime1">
              <a:rPr lang="en-GB" smtClean="0"/>
              <a:t>06/04/2020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2789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70035" y="3360422"/>
            <a:ext cx="2370296" cy="9503689"/>
          </a:xfrm>
        </p:spPr>
        <p:txBody>
          <a:bodyPr/>
          <a:lstStyle>
            <a:lvl1pPr>
              <a:defRPr sz="31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60347" y="3360422"/>
            <a:ext cx="2370296" cy="9503689"/>
          </a:xfrm>
        </p:spPr>
        <p:txBody>
          <a:bodyPr/>
          <a:lstStyle>
            <a:lvl1pPr>
              <a:defRPr sz="31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1CB54C-D799-44D2-A379-45760B96A879}" type="datetime1">
              <a:rPr lang="en-GB" smtClean="0"/>
              <a:t>06/04/2020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223810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046" y="432554"/>
            <a:ext cx="6480810" cy="180022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47" y="2417804"/>
            <a:ext cx="3181648" cy="1007625"/>
          </a:xfrm>
        </p:spPr>
        <p:txBody>
          <a:bodyPr anchor="b"/>
          <a:lstStyle>
            <a:lvl1pPr marL="0" indent="0">
              <a:buNone/>
              <a:defRPr sz="2600" b="1"/>
            </a:lvl1pPr>
            <a:lvl2pPr marL="493734" indent="0">
              <a:buNone/>
              <a:defRPr sz="2100" b="1"/>
            </a:lvl2pPr>
            <a:lvl3pPr marL="987468" indent="0">
              <a:buNone/>
              <a:defRPr sz="1900" b="1"/>
            </a:lvl3pPr>
            <a:lvl4pPr marL="1481201" indent="0">
              <a:buNone/>
              <a:defRPr sz="1700" b="1"/>
            </a:lvl4pPr>
            <a:lvl5pPr marL="1974936" indent="0">
              <a:buNone/>
              <a:defRPr sz="1700" b="1"/>
            </a:lvl5pPr>
            <a:lvl6pPr marL="2468670" indent="0">
              <a:buNone/>
              <a:defRPr sz="1700" b="1"/>
            </a:lvl6pPr>
            <a:lvl7pPr marL="2962404" indent="0">
              <a:buNone/>
              <a:defRPr sz="1700" b="1"/>
            </a:lvl7pPr>
            <a:lvl8pPr marL="3456138" indent="0">
              <a:buNone/>
              <a:defRPr sz="1700" b="1"/>
            </a:lvl8pPr>
            <a:lvl9pPr marL="3949871" indent="0">
              <a:buNone/>
              <a:defRPr sz="1700" b="1"/>
            </a:lvl9pPr>
          </a:lstStyle>
          <a:p>
            <a:pPr lvl="0"/>
            <a:r>
              <a:rPr lang="en-US"/>
              <a:t>Click to edit Master text styles</a:t>
            </a:r>
          </a:p>
        </p:txBody>
      </p:sp>
      <p:sp>
        <p:nvSpPr>
          <p:cNvPr id="4" name="Content Placeholder 3"/>
          <p:cNvSpPr>
            <a:spLocks noGrp="1"/>
          </p:cNvSpPr>
          <p:nvPr>
            <p:ph sz="half" idx="2"/>
          </p:nvPr>
        </p:nvSpPr>
        <p:spPr>
          <a:xfrm>
            <a:off x="360047" y="3425428"/>
            <a:ext cx="3181648" cy="6223279"/>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657959" y="2417804"/>
            <a:ext cx="3182898" cy="1007625"/>
          </a:xfrm>
        </p:spPr>
        <p:txBody>
          <a:bodyPr anchor="b"/>
          <a:lstStyle>
            <a:lvl1pPr marL="0" indent="0">
              <a:buNone/>
              <a:defRPr sz="2600" b="1"/>
            </a:lvl1pPr>
            <a:lvl2pPr marL="493734" indent="0">
              <a:buNone/>
              <a:defRPr sz="2100" b="1"/>
            </a:lvl2pPr>
            <a:lvl3pPr marL="987468" indent="0">
              <a:buNone/>
              <a:defRPr sz="1900" b="1"/>
            </a:lvl3pPr>
            <a:lvl4pPr marL="1481201" indent="0">
              <a:buNone/>
              <a:defRPr sz="1700" b="1"/>
            </a:lvl4pPr>
            <a:lvl5pPr marL="1974936" indent="0">
              <a:buNone/>
              <a:defRPr sz="1700" b="1"/>
            </a:lvl5pPr>
            <a:lvl6pPr marL="2468670" indent="0">
              <a:buNone/>
              <a:defRPr sz="1700" b="1"/>
            </a:lvl6pPr>
            <a:lvl7pPr marL="2962404" indent="0">
              <a:buNone/>
              <a:defRPr sz="1700" b="1"/>
            </a:lvl7pPr>
            <a:lvl8pPr marL="3456138" indent="0">
              <a:buNone/>
              <a:defRPr sz="1700" b="1"/>
            </a:lvl8pPr>
            <a:lvl9pPr marL="3949871" indent="0">
              <a:buNone/>
              <a:defRPr sz="1700" b="1"/>
            </a:lvl9pPr>
          </a:lstStyle>
          <a:p>
            <a:pPr lvl="0"/>
            <a:r>
              <a:rPr lang="en-US"/>
              <a:t>Click to edit Master text styles</a:t>
            </a:r>
          </a:p>
        </p:txBody>
      </p:sp>
      <p:sp>
        <p:nvSpPr>
          <p:cNvPr id="6" name="Content Placeholder 5"/>
          <p:cNvSpPr>
            <a:spLocks noGrp="1"/>
          </p:cNvSpPr>
          <p:nvPr>
            <p:ph sz="quarter" idx="4"/>
          </p:nvPr>
        </p:nvSpPr>
        <p:spPr>
          <a:xfrm>
            <a:off x="3657959" y="3425428"/>
            <a:ext cx="3182898" cy="6223279"/>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6B80B4-54D8-48C5-8E38-2935B297743B}" type="datetime1">
              <a:rPr lang="en-GB" smtClean="0"/>
              <a:t>06/04/2020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177519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5B5C48-0C68-4787-AA5A-CCB5A921A97B}" type="datetime1">
              <a:rPr lang="en-GB" smtClean="0"/>
              <a:t>06/04/2020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98360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CC168-88AA-491A-A93E-76E5C0A48A00}" type="datetime1">
              <a:rPr lang="en-GB" smtClean="0"/>
              <a:t>06/04/2020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110145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7" y="430055"/>
            <a:ext cx="2369047" cy="1830229"/>
          </a:xfrm>
        </p:spPr>
        <p:txBody>
          <a:bodyPr anchor="b"/>
          <a:lstStyle>
            <a:lvl1pPr algn="l">
              <a:defRPr sz="2100" b="1"/>
            </a:lvl1pPr>
          </a:lstStyle>
          <a:p>
            <a:r>
              <a:rPr lang="en-US"/>
              <a:t>Click to edit Master title style</a:t>
            </a:r>
            <a:endParaRPr lang="en-GB"/>
          </a:p>
        </p:txBody>
      </p:sp>
      <p:sp>
        <p:nvSpPr>
          <p:cNvPr id="3" name="Content Placeholder 2"/>
          <p:cNvSpPr>
            <a:spLocks noGrp="1"/>
          </p:cNvSpPr>
          <p:nvPr>
            <p:ph idx="1"/>
          </p:nvPr>
        </p:nvSpPr>
        <p:spPr>
          <a:xfrm>
            <a:off x="2815355" y="430058"/>
            <a:ext cx="4025503" cy="9218654"/>
          </a:xfrm>
        </p:spPr>
        <p:txBody>
          <a:bodyPr/>
          <a:lstStyle>
            <a:lvl1pPr>
              <a:defRPr sz="3500"/>
            </a:lvl1pPr>
            <a:lvl2pPr>
              <a:defRPr sz="31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60047" y="2260286"/>
            <a:ext cx="2369047" cy="7388424"/>
          </a:xfrm>
        </p:spPr>
        <p:txBody>
          <a:bodyPr/>
          <a:lstStyle>
            <a:lvl1pPr marL="0" indent="0">
              <a:buNone/>
              <a:defRPr sz="1500"/>
            </a:lvl1pPr>
            <a:lvl2pPr marL="493734" indent="0">
              <a:buNone/>
              <a:defRPr sz="1300"/>
            </a:lvl2pPr>
            <a:lvl3pPr marL="987468" indent="0">
              <a:buNone/>
              <a:defRPr sz="1100"/>
            </a:lvl3pPr>
            <a:lvl4pPr marL="1481201" indent="0">
              <a:buNone/>
              <a:defRPr sz="1000"/>
            </a:lvl4pPr>
            <a:lvl5pPr marL="1974936" indent="0">
              <a:buNone/>
              <a:defRPr sz="1000"/>
            </a:lvl5pPr>
            <a:lvl6pPr marL="2468670" indent="0">
              <a:buNone/>
              <a:defRPr sz="1000"/>
            </a:lvl6pPr>
            <a:lvl7pPr marL="2962404" indent="0">
              <a:buNone/>
              <a:defRPr sz="1000"/>
            </a:lvl7pPr>
            <a:lvl8pPr marL="3456138" indent="0">
              <a:buNone/>
              <a:defRPr sz="1000"/>
            </a:lvl8pPr>
            <a:lvl9pPr marL="394987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2979CF-73EA-49D8-8EEE-6805E3FC5E31}" type="datetime1">
              <a:rPr lang="en-GB" smtClean="0"/>
              <a:t>06/04/2020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379820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427" y="7560947"/>
            <a:ext cx="4320540" cy="892613"/>
          </a:xfrm>
        </p:spPr>
        <p:txBody>
          <a:bodyPr anchor="b"/>
          <a:lstStyle>
            <a:lvl1pPr algn="l">
              <a:defRPr sz="2100" b="1"/>
            </a:lvl1pPr>
          </a:lstStyle>
          <a:p>
            <a:r>
              <a:rPr lang="en-US"/>
              <a:t>Click to edit Master title style</a:t>
            </a:r>
            <a:endParaRPr lang="en-GB"/>
          </a:p>
        </p:txBody>
      </p:sp>
      <p:sp>
        <p:nvSpPr>
          <p:cNvPr id="3" name="Picture Placeholder 2"/>
          <p:cNvSpPr>
            <a:spLocks noGrp="1"/>
          </p:cNvSpPr>
          <p:nvPr>
            <p:ph type="pic" idx="1"/>
          </p:nvPr>
        </p:nvSpPr>
        <p:spPr>
          <a:xfrm>
            <a:off x="1411427" y="965121"/>
            <a:ext cx="4320540" cy="6480810"/>
          </a:xfrm>
        </p:spPr>
        <p:txBody>
          <a:bodyPr/>
          <a:lstStyle>
            <a:lvl1pPr marL="0" indent="0">
              <a:buNone/>
              <a:defRPr sz="3500"/>
            </a:lvl1pPr>
            <a:lvl2pPr marL="493734" indent="0">
              <a:buNone/>
              <a:defRPr sz="3100"/>
            </a:lvl2pPr>
            <a:lvl3pPr marL="987468" indent="0">
              <a:buNone/>
              <a:defRPr sz="2600"/>
            </a:lvl3pPr>
            <a:lvl4pPr marL="1481201" indent="0">
              <a:buNone/>
              <a:defRPr sz="2100"/>
            </a:lvl4pPr>
            <a:lvl5pPr marL="1974936" indent="0">
              <a:buNone/>
              <a:defRPr sz="2100"/>
            </a:lvl5pPr>
            <a:lvl6pPr marL="2468670" indent="0">
              <a:buNone/>
              <a:defRPr sz="2100"/>
            </a:lvl6pPr>
            <a:lvl7pPr marL="2962404" indent="0">
              <a:buNone/>
              <a:defRPr sz="2100"/>
            </a:lvl7pPr>
            <a:lvl8pPr marL="3456138" indent="0">
              <a:buNone/>
              <a:defRPr sz="2100"/>
            </a:lvl8pPr>
            <a:lvl9pPr marL="3949871" indent="0">
              <a:buNone/>
              <a:defRPr sz="2100"/>
            </a:lvl9pPr>
          </a:lstStyle>
          <a:p>
            <a:endParaRPr lang="en-GB"/>
          </a:p>
        </p:txBody>
      </p:sp>
      <p:sp>
        <p:nvSpPr>
          <p:cNvPr id="4" name="Text Placeholder 3"/>
          <p:cNvSpPr>
            <a:spLocks noGrp="1"/>
          </p:cNvSpPr>
          <p:nvPr>
            <p:ph type="body" sz="half" idx="2"/>
          </p:nvPr>
        </p:nvSpPr>
        <p:spPr>
          <a:xfrm>
            <a:off x="1411427" y="8453560"/>
            <a:ext cx="4320540" cy="1267657"/>
          </a:xfrm>
        </p:spPr>
        <p:txBody>
          <a:bodyPr/>
          <a:lstStyle>
            <a:lvl1pPr marL="0" indent="0">
              <a:buNone/>
              <a:defRPr sz="1500"/>
            </a:lvl1pPr>
            <a:lvl2pPr marL="493734" indent="0">
              <a:buNone/>
              <a:defRPr sz="1300"/>
            </a:lvl2pPr>
            <a:lvl3pPr marL="987468" indent="0">
              <a:buNone/>
              <a:defRPr sz="1100"/>
            </a:lvl3pPr>
            <a:lvl4pPr marL="1481201" indent="0">
              <a:buNone/>
              <a:defRPr sz="1000"/>
            </a:lvl4pPr>
            <a:lvl5pPr marL="1974936" indent="0">
              <a:buNone/>
              <a:defRPr sz="1000"/>
            </a:lvl5pPr>
            <a:lvl6pPr marL="2468670" indent="0">
              <a:buNone/>
              <a:defRPr sz="1000"/>
            </a:lvl6pPr>
            <a:lvl7pPr marL="2962404" indent="0">
              <a:buNone/>
              <a:defRPr sz="1000"/>
            </a:lvl7pPr>
            <a:lvl8pPr marL="3456138" indent="0">
              <a:buNone/>
              <a:defRPr sz="1000"/>
            </a:lvl8pPr>
            <a:lvl9pPr marL="394987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0754F-320F-4EAD-9ED5-4D9226AE3DB2}" type="datetime1">
              <a:rPr lang="en-GB" smtClean="0"/>
              <a:t>06/04/2020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D2787F-54BE-45FE-9759-C781E90057C6}" type="slidenum">
              <a:rPr lang="en-GB" smtClean="0"/>
              <a:t>‹#›</a:t>
            </a:fld>
            <a:endParaRPr lang="en-GB"/>
          </a:p>
        </p:txBody>
      </p:sp>
    </p:spTree>
    <p:extLst>
      <p:ext uri="{BB962C8B-B14F-4D97-AF65-F5344CB8AC3E}">
        <p14:creationId xmlns:p14="http://schemas.microsoft.com/office/powerpoint/2010/main" val="62043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46" y="432554"/>
            <a:ext cx="6480810" cy="1800225"/>
          </a:xfrm>
          <a:prstGeom prst="rect">
            <a:avLst/>
          </a:prstGeom>
        </p:spPr>
        <p:txBody>
          <a:bodyPr vert="horz" lIns="98747" tIns="49374" rIns="98747" bIns="4937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60046" y="2520318"/>
            <a:ext cx="6480810" cy="7128391"/>
          </a:xfrm>
          <a:prstGeom prst="rect">
            <a:avLst/>
          </a:prstGeom>
        </p:spPr>
        <p:txBody>
          <a:bodyPr vert="horz" lIns="98747" tIns="49374" rIns="98747" bIns="493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60046" y="10011256"/>
            <a:ext cx="1680210" cy="575071"/>
          </a:xfrm>
          <a:prstGeom prst="rect">
            <a:avLst/>
          </a:prstGeom>
        </p:spPr>
        <p:txBody>
          <a:bodyPr vert="horz" lIns="98747" tIns="49374" rIns="98747" bIns="49374" rtlCol="0" anchor="ctr"/>
          <a:lstStyle>
            <a:lvl1pPr algn="l">
              <a:defRPr sz="1300">
                <a:solidFill>
                  <a:schemeClr val="tx1">
                    <a:tint val="75000"/>
                  </a:schemeClr>
                </a:solidFill>
              </a:defRPr>
            </a:lvl1pPr>
          </a:lstStyle>
          <a:p>
            <a:fld id="{D71CCFE3-FA5F-4507-8B42-852EDD38A788}" type="datetime1">
              <a:rPr lang="en-GB" smtClean="0"/>
              <a:t>06/04/2020</a:t>
            </a:fld>
            <a:endParaRPr lang="en-GB"/>
          </a:p>
        </p:txBody>
      </p:sp>
      <p:sp>
        <p:nvSpPr>
          <p:cNvPr id="5" name="Footer Placeholder 4"/>
          <p:cNvSpPr>
            <a:spLocks noGrp="1"/>
          </p:cNvSpPr>
          <p:nvPr>
            <p:ph type="ftr" sz="quarter" idx="3"/>
          </p:nvPr>
        </p:nvSpPr>
        <p:spPr>
          <a:xfrm>
            <a:off x="2460309" y="10011256"/>
            <a:ext cx="2280285" cy="575071"/>
          </a:xfrm>
          <a:prstGeom prst="rect">
            <a:avLst/>
          </a:prstGeom>
        </p:spPr>
        <p:txBody>
          <a:bodyPr vert="horz" lIns="98747" tIns="49374" rIns="98747" bIns="49374" rtlCol="0" anchor="ctr"/>
          <a:lstStyle>
            <a:lvl1pPr algn="ctr">
              <a:defRPr sz="13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160645" y="10011256"/>
            <a:ext cx="1680210" cy="575071"/>
          </a:xfrm>
          <a:prstGeom prst="rect">
            <a:avLst/>
          </a:prstGeom>
        </p:spPr>
        <p:txBody>
          <a:bodyPr vert="horz" lIns="98747" tIns="49374" rIns="98747" bIns="49374" rtlCol="0" anchor="ctr"/>
          <a:lstStyle>
            <a:lvl1pPr algn="r">
              <a:defRPr sz="1300">
                <a:solidFill>
                  <a:schemeClr val="tx1">
                    <a:tint val="75000"/>
                  </a:schemeClr>
                </a:solidFill>
              </a:defRPr>
            </a:lvl1pPr>
          </a:lstStyle>
          <a:p>
            <a:fld id="{F7D2787F-54BE-45FE-9759-C781E90057C6}" type="slidenum">
              <a:rPr lang="en-GB" smtClean="0"/>
              <a:t>‹#›</a:t>
            </a:fld>
            <a:endParaRPr lang="en-GB"/>
          </a:p>
        </p:txBody>
      </p:sp>
    </p:spTree>
    <p:extLst>
      <p:ext uri="{BB962C8B-B14F-4D97-AF65-F5344CB8AC3E}">
        <p14:creationId xmlns:p14="http://schemas.microsoft.com/office/powerpoint/2010/main" val="1873588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468" rtl="0" eaLnBrk="1" latinLnBrk="0" hangingPunct="1">
        <a:spcBef>
          <a:spcPct val="0"/>
        </a:spcBef>
        <a:buNone/>
        <a:defRPr sz="4800" kern="1200">
          <a:solidFill>
            <a:schemeClr val="tx1"/>
          </a:solidFill>
          <a:latin typeface="+mj-lt"/>
          <a:ea typeface="+mj-ea"/>
          <a:cs typeface="+mj-cs"/>
        </a:defRPr>
      </a:lvl1pPr>
    </p:titleStyle>
    <p:bodyStyle>
      <a:lvl1pPr marL="370301" indent="-370301" algn="l" defTabSz="987468"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2318" indent="-308583" algn="l" defTabSz="98746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34334" indent="-246867" algn="l" defTabSz="98746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8069"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221803"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715537"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209271"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703004"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96738" indent="-246867" algn="l" defTabSz="98746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87468" rtl="0" eaLnBrk="1" latinLnBrk="0" hangingPunct="1">
        <a:defRPr sz="1900" kern="1200">
          <a:solidFill>
            <a:schemeClr val="tx1"/>
          </a:solidFill>
          <a:latin typeface="+mn-lt"/>
          <a:ea typeface="+mn-ea"/>
          <a:cs typeface="+mn-cs"/>
        </a:defRPr>
      </a:lvl1pPr>
      <a:lvl2pPr marL="493734" algn="l" defTabSz="987468" rtl="0" eaLnBrk="1" latinLnBrk="0" hangingPunct="1">
        <a:defRPr sz="1900" kern="1200">
          <a:solidFill>
            <a:schemeClr val="tx1"/>
          </a:solidFill>
          <a:latin typeface="+mn-lt"/>
          <a:ea typeface="+mn-ea"/>
          <a:cs typeface="+mn-cs"/>
        </a:defRPr>
      </a:lvl2pPr>
      <a:lvl3pPr marL="987468" algn="l" defTabSz="987468" rtl="0" eaLnBrk="1" latinLnBrk="0" hangingPunct="1">
        <a:defRPr sz="1900" kern="1200">
          <a:solidFill>
            <a:schemeClr val="tx1"/>
          </a:solidFill>
          <a:latin typeface="+mn-lt"/>
          <a:ea typeface="+mn-ea"/>
          <a:cs typeface="+mn-cs"/>
        </a:defRPr>
      </a:lvl3pPr>
      <a:lvl4pPr marL="1481201" algn="l" defTabSz="987468" rtl="0" eaLnBrk="1" latinLnBrk="0" hangingPunct="1">
        <a:defRPr sz="1900" kern="1200">
          <a:solidFill>
            <a:schemeClr val="tx1"/>
          </a:solidFill>
          <a:latin typeface="+mn-lt"/>
          <a:ea typeface="+mn-ea"/>
          <a:cs typeface="+mn-cs"/>
        </a:defRPr>
      </a:lvl4pPr>
      <a:lvl5pPr marL="1974936" algn="l" defTabSz="987468" rtl="0" eaLnBrk="1" latinLnBrk="0" hangingPunct="1">
        <a:defRPr sz="1900" kern="1200">
          <a:solidFill>
            <a:schemeClr val="tx1"/>
          </a:solidFill>
          <a:latin typeface="+mn-lt"/>
          <a:ea typeface="+mn-ea"/>
          <a:cs typeface="+mn-cs"/>
        </a:defRPr>
      </a:lvl5pPr>
      <a:lvl6pPr marL="2468670" algn="l" defTabSz="987468" rtl="0" eaLnBrk="1" latinLnBrk="0" hangingPunct="1">
        <a:defRPr sz="1900" kern="1200">
          <a:solidFill>
            <a:schemeClr val="tx1"/>
          </a:solidFill>
          <a:latin typeface="+mn-lt"/>
          <a:ea typeface="+mn-ea"/>
          <a:cs typeface="+mn-cs"/>
        </a:defRPr>
      </a:lvl6pPr>
      <a:lvl7pPr marL="2962404" algn="l" defTabSz="987468" rtl="0" eaLnBrk="1" latinLnBrk="0" hangingPunct="1">
        <a:defRPr sz="1900" kern="1200">
          <a:solidFill>
            <a:schemeClr val="tx1"/>
          </a:solidFill>
          <a:latin typeface="+mn-lt"/>
          <a:ea typeface="+mn-ea"/>
          <a:cs typeface="+mn-cs"/>
        </a:defRPr>
      </a:lvl7pPr>
      <a:lvl8pPr marL="3456138" algn="l" defTabSz="987468" rtl="0" eaLnBrk="1" latinLnBrk="0" hangingPunct="1">
        <a:defRPr sz="1900" kern="1200">
          <a:solidFill>
            <a:schemeClr val="tx1"/>
          </a:solidFill>
          <a:latin typeface="+mn-lt"/>
          <a:ea typeface="+mn-ea"/>
          <a:cs typeface="+mn-cs"/>
        </a:defRPr>
      </a:lvl8pPr>
      <a:lvl9pPr marL="3949871" algn="l" defTabSz="98746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bbcgoodfood.com/"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explorefood.foodafactoflife.org.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cid:59D7A589-44C7-488A-B709-F72E921AF52B" TargetMode="External"/><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668546"/>
            <a:ext cx="7200900" cy="965649"/>
          </a:xfrm>
          <a:prstGeom prst="rect">
            <a:avLst/>
          </a:prstGeom>
          <a:noFill/>
        </p:spPr>
        <p:txBody>
          <a:bodyPr wrap="square" lIns="102870" tIns="51435" rIns="102870" bIns="51435" rtlCol="0">
            <a:spAutoFit/>
          </a:bodyPr>
          <a:lstStyle/>
          <a:p>
            <a:pPr algn="ctr"/>
            <a:r>
              <a:rPr lang="en-GB" sz="5600" b="1" dirty="0">
                <a:latin typeface="Arial" panose="020B0604020202020204" pitchFamily="34" charset="0"/>
                <a:cs typeface="Arial" panose="020B0604020202020204" pitchFamily="34" charset="0"/>
              </a:rPr>
              <a:t>Food and Nutrition </a:t>
            </a:r>
          </a:p>
        </p:txBody>
      </p:sp>
      <p:sp>
        <p:nvSpPr>
          <p:cNvPr id="16" name="TextBox 15"/>
          <p:cNvSpPr txBox="1"/>
          <p:nvPr/>
        </p:nvSpPr>
        <p:spPr>
          <a:xfrm>
            <a:off x="440386" y="6467056"/>
            <a:ext cx="6267333" cy="2073645"/>
          </a:xfrm>
          <a:prstGeom prst="rect">
            <a:avLst/>
          </a:prstGeom>
          <a:noFill/>
          <a:ln>
            <a:solidFill>
              <a:schemeClr val="tx1"/>
            </a:solidFill>
          </a:ln>
        </p:spPr>
        <p:txBody>
          <a:bodyPr wrap="square" lIns="102870" tIns="51435" rIns="102870" bIns="51435" rtlCol="0">
            <a:spAutoFit/>
          </a:bodyPr>
          <a:lstStyle/>
          <a:p>
            <a:pPr algn="ctr"/>
            <a:r>
              <a:rPr lang="en-GB" sz="3200" b="1" u="sng" dirty="0">
                <a:latin typeface="Calibri" panose="020F0502020204030204" pitchFamily="34" charset="0"/>
                <a:cs typeface="Calibri" panose="020F0502020204030204" pitchFamily="34" charset="0"/>
              </a:rPr>
              <a:t>Instructions:</a:t>
            </a:r>
          </a:p>
          <a:p>
            <a:pPr algn="ctr"/>
            <a:r>
              <a:rPr lang="en-GB" sz="3200" dirty="0">
                <a:latin typeface="Calibri" panose="020F0502020204030204" pitchFamily="34" charset="0"/>
                <a:cs typeface="Calibri" panose="020F0502020204030204" pitchFamily="34" charset="0"/>
              </a:rPr>
              <a:t>This remote learning booklet has a range of activities in it that should last for approximately 7 hours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404" y="100211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C24DB259-E8F9-4ADA-B626-C78EA2E7E535}"/>
              </a:ext>
            </a:extLst>
          </p:cNvPr>
          <p:cNvSpPr txBox="1"/>
          <p:nvPr/>
        </p:nvSpPr>
        <p:spPr>
          <a:xfrm>
            <a:off x="310946" y="1725955"/>
            <a:ext cx="4104456" cy="769441"/>
          </a:xfrm>
          <a:prstGeom prst="rect">
            <a:avLst/>
          </a:prstGeom>
          <a:noFill/>
        </p:spPr>
        <p:txBody>
          <a:bodyPr wrap="square" rtlCol="0">
            <a:spAutoFit/>
          </a:bodyPr>
          <a:lstStyle/>
          <a:p>
            <a:pPr algn="ctr"/>
            <a:r>
              <a:rPr lang="en-GB" sz="4400" dirty="0"/>
              <a:t>Year 7 and Year 8</a:t>
            </a:r>
          </a:p>
        </p:txBody>
      </p:sp>
      <p:sp>
        <p:nvSpPr>
          <p:cNvPr id="17" name="TextBox 16">
            <a:extLst>
              <a:ext uri="{FF2B5EF4-FFF2-40B4-BE49-F238E27FC236}">
                <a16:creationId xmlns:a16="http://schemas.microsoft.com/office/drawing/2014/main" id="{0C4AA194-BE49-4AD9-B968-6BAF94488804}"/>
              </a:ext>
            </a:extLst>
          </p:cNvPr>
          <p:cNvSpPr txBox="1"/>
          <p:nvPr/>
        </p:nvSpPr>
        <p:spPr>
          <a:xfrm>
            <a:off x="29397" y="86846"/>
            <a:ext cx="406136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HIAS D&amp;T Team Home Learning Resource</a:t>
            </a:r>
          </a:p>
        </p:txBody>
      </p:sp>
      <p:pic>
        <p:nvPicPr>
          <p:cNvPr id="18" name="Picture 17">
            <a:extLst>
              <a:ext uri="{FF2B5EF4-FFF2-40B4-BE49-F238E27FC236}">
                <a16:creationId xmlns:a16="http://schemas.microsoft.com/office/drawing/2014/main" id="{AA6F184F-5FEB-49BD-9B45-5436E0EE652B}"/>
              </a:ext>
            </a:extLst>
          </p:cNvPr>
          <p:cNvPicPr/>
          <p:nvPr/>
        </p:nvPicPr>
        <p:blipFill>
          <a:blip r:embed="rId3">
            <a:extLst>
              <a:ext uri="{28A0092B-C50C-407E-A947-70E740481C1C}">
                <a14:useLocalDpi xmlns:a14="http://schemas.microsoft.com/office/drawing/2010/main" val="0"/>
              </a:ext>
            </a:extLst>
          </a:blip>
          <a:stretch>
            <a:fillRect/>
          </a:stretch>
        </p:blipFill>
        <p:spPr>
          <a:xfrm>
            <a:off x="5012230" y="127430"/>
            <a:ext cx="2109850" cy="774824"/>
          </a:xfrm>
          <a:prstGeom prst="rect">
            <a:avLst/>
          </a:prstGeom>
        </p:spPr>
      </p:pic>
      <p:graphicFrame>
        <p:nvGraphicFramePr>
          <p:cNvPr id="3" name="Table 3">
            <a:extLst>
              <a:ext uri="{FF2B5EF4-FFF2-40B4-BE49-F238E27FC236}">
                <a16:creationId xmlns:a16="http://schemas.microsoft.com/office/drawing/2014/main" id="{FD0597CF-FA19-4C65-A90B-9FB4AEBB6E10}"/>
              </a:ext>
            </a:extLst>
          </p:cNvPr>
          <p:cNvGraphicFramePr>
            <a:graphicFrameLocks noGrp="1"/>
          </p:cNvGraphicFramePr>
          <p:nvPr>
            <p:extLst>
              <p:ext uri="{D42A27DB-BD31-4B8C-83A1-F6EECF244321}">
                <p14:modId xmlns:p14="http://schemas.microsoft.com/office/powerpoint/2010/main" val="1986141004"/>
              </p:ext>
            </p:extLst>
          </p:nvPr>
        </p:nvGraphicFramePr>
        <p:xfrm>
          <a:off x="440386" y="4249306"/>
          <a:ext cx="6267332" cy="1652337"/>
        </p:xfrm>
        <a:graphic>
          <a:graphicData uri="http://schemas.openxmlformats.org/drawingml/2006/table">
            <a:tbl>
              <a:tblPr firstRow="1" bandRow="1">
                <a:tableStyleId>{5940675A-B579-460E-94D1-54222C63F5DA}</a:tableStyleId>
              </a:tblPr>
              <a:tblGrid>
                <a:gridCol w="3133666">
                  <a:extLst>
                    <a:ext uri="{9D8B030D-6E8A-4147-A177-3AD203B41FA5}">
                      <a16:colId xmlns:a16="http://schemas.microsoft.com/office/drawing/2014/main" val="2050460928"/>
                    </a:ext>
                  </a:extLst>
                </a:gridCol>
                <a:gridCol w="3133666">
                  <a:extLst>
                    <a:ext uri="{9D8B030D-6E8A-4147-A177-3AD203B41FA5}">
                      <a16:colId xmlns:a16="http://schemas.microsoft.com/office/drawing/2014/main" val="1230472006"/>
                    </a:ext>
                  </a:extLst>
                </a:gridCol>
              </a:tblGrid>
              <a:tr h="550779">
                <a:tc>
                  <a:txBody>
                    <a:bodyPr/>
                    <a:lstStyle/>
                    <a:p>
                      <a:pPr algn="l"/>
                      <a:r>
                        <a:rPr lang="en-GB" sz="2000" b="1" dirty="0">
                          <a:latin typeface="Arial" panose="020B0604020202020204" pitchFamily="34" charset="0"/>
                          <a:cs typeface="Arial" panose="020B0604020202020204" pitchFamily="34" charset="0"/>
                        </a:rPr>
                        <a:t>Name:</a:t>
                      </a:r>
                    </a:p>
                  </a:txBody>
                  <a:tcPr anchor="ctr"/>
                </a:tc>
                <a:tc>
                  <a:txBody>
                    <a:bodyPr/>
                    <a:lstStyle/>
                    <a:p>
                      <a:pPr algn="l"/>
                      <a:endParaRPr lang="en-GB" sz="20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7873998"/>
                  </a:ext>
                </a:extLst>
              </a:tr>
              <a:tr h="550779">
                <a:tc>
                  <a:txBody>
                    <a:bodyPr/>
                    <a:lstStyle/>
                    <a:p>
                      <a:pPr algn="l"/>
                      <a:r>
                        <a:rPr lang="en-GB" sz="2000" b="1" dirty="0">
                          <a:latin typeface="Arial" panose="020B0604020202020204" pitchFamily="34" charset="0"/>
                          <a:cs typeface="Arial" panose="020B0604020202020204" pitchFamily="34" charset="0"/>
                        </a:rPr>
                        <a:t>Teacher:</a:t>
                      </a:r>
                    </a:p>
                  </a:txBody>
                  <a:tcPr anchor="ctr"/>
                </a:tc>
                <a:tc>
                  <a:txBody>
                    <a:bodyPr/>
                    <a:lstStyle/>
                    <a:p>
                      <a:pPr algn="l"/>
                      <a:endParaRPr lang="en-GB" sz="2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41178795"/>
                  </a:ext>
                </a:extLst>
              </a:tr>
              <a:tr h="550779">
                <a:tc>
                  <a:txBody>
                    <a:bodyPr/>
                    <a:lstStyle/>
                    <a:p>
                      <a:pPr algn="l"/>
                      <a:r>
                        <a:rPr lang="en-GB" sz="2000" b="1" dirty="0">
                          <a:latin typeface="Arial" panose="020B0604020202020204" pitchFamily="34" charset="0"/>
                          <a:cs typeface="Arial" panose="020B0604020202020204" pitchFamily="34" charset="0"/>
                        </a:rPr>
                        <a:t>Group:</a:t>
                      </a:r>
                    </a:p>
                  </a:txBody>
                  <a:tcPr anchor="ctr"/>
                </a:tc>
                <a:tc>
                  <a:txBody>
                    <a:bodyPr/>
                    <a:lstStyle/>
                    <a:p>
                      <a:pPr algn="l"/>
                      <a:r>
                        <a:rPr lang="en-GB" sz="2000" b="1" dirty="0">
                          <a:latin typeface="Arial" panose="020B0604020202020204" pitchFamily="34" charset="0"/>
                          <a:cs typeface="Arial" panose="020B0604020202020204" pitchFamily="34" charset="0"/>
                        </a:rPr>
                        <a:t>Target Grade:</a:t>
                      </a:r>
                    </a:p>
                  </a:txBody>
                  <a:tcPr anchor="ctr"/>
                </a:tc>
                <a:extLst>
                  <a:ext uri="{0D108BD9-81ED-4DB2-BD59-A6C34878D82A}">
                    <a16:rowId xmlns:a16="http://schemas.microsoft.com/office/drawing/2014/main" val="3096709802"/>
                  </a:ext>
                </a:extLst>
              </a:tr>
            </a:tbl>
          </a:graphicData>
        </a:graphic>
      </p:graphicFrame>
    </p:spTree>
    <p:extLst>
      <p:ext uri="{BB962C8B-B14F-4D97-AF65-F5344CB8AC3E}">
        <p14:creationId xmlns:p14="http://schemas.microsoft.com/office/powerpoint/2010/main" val="178530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10</a:t>
            </a:fld>
            <a:endParaRPr lang="en-GB"/>
          </a:p>
        </p:txBody>
      </p:sp>
      <p:sp>
        <p:nvSpPr>
          <p:cNvPr id="6" name="TextBox 5"/>
          <p:cNvSpPr txBox="1"/>
          <p:nvPr/>
        </p:nvSpPr>
        <p:spPr>
          <a:xfrm>
            <a:off x="216074" y="525549"/>
            <a:ext cx="6696744" cy="2031325"/>
          </a:xfrm>
          <a:prstGeom prst="rect">
            <a:avLst/>
          </a:prstGeom>
          <a:noFill/>
        </p:spPr>
        <p:txBody>
          <a:bodyPr wrap="square" rtlCol="0">
            <a:spAutoFit/>
          </a:bodyPr>
          <a:lstStyle/>
          <a:p>
            <a:r>
              <a:rPr lang="en-GB" sz="1400" u="sng" dirty="0"/>
              <a:t>Healthy eating guidelines: </a:t>
            </a:r>
          </a:p>
          <a:p>
            <a:pPr marL="457200" indent="-457200">
              <a:buAutoNum type="arabicPeriod"/>
            </a:pPr>
            <a:r>
              <a:rPr lang="en-GB" sz="1400" dirty="0"/>
              <a:t>Base your meals on ______________foods</a:t>
            </a:r>
          </a:p>
          <a:p>
            <a:pPr marL="457200" indent="-457200">
              <a:buAutoNum type="arabicPeriod"/>
            </a:pPr>
            <a:r>
              <a:rPr lang="en-GB" sz="1400" dirty="0"/>
              <a:t>Eat lots of ______________ and ____________</a:t>
            </a:r>
          </a:p>
          <a:p>
            <a:pPr marL="457200" indent="-457200">
              <a:buAutoNum type="arabicPeriod"/>
            </a:pPr>
            <a:r>
              <a:rPr lang="en-GB" sz="1400" dirty="0"/>
              <a:t>Eat more _____________</a:t>
            </a:r>
          </a:p>
          <a:p>
            <a:pPr marL="457200" indent="-457200">
              <a:buAutoNum type="arabicPeriod"/>
            </a:pPr>
            <a:r>
              <a:rPr lang="en-GB" sz="1400" dirty="0"/>
              <a:t>Cut down on saturated ____________ and _____________</a:t>
            </a:r>
          </a:p>
          <a:p>
            <a:pPr marL="457200" indent="-457200">
              <a:buAutoNum type="arabicPeriod"/>
            </a:pPr>
            <a:r>
              <a:rPr lang="en-GB" sz="1400" dirty="0"/>
              <a:t>Eat less ____________. No more than ____ per day.</a:t>
            </a:r>
          </a:p>
          <a:p>
            <a:pPr marL="457200" indent="-457200">
              <a:buAutoNum type="arabicPeriod"/>
            </a:pPr>
            <a:r>
              <a:rPr lang="en-GB" sz="1400" dirty="0"/>
              <a:t>Get active and be a ____________________ weight </a:t>
            </a:r>
          </a:p>
          <a:p>
            <a:pPr marL="457200" indent="-457200">
              <a:buAutoNum type="arabicPeriod"/>
            </a:pPr>
            <a:r>
              <a:rPr lang="en-GB" sz="1400" dirty="0"/>
              <a:t>Rehydrate – drink more _______________</a:t>
            </a:r>
          </a:p>
          <a:p>
            <a:pPr marL="457200" indent="-457200">
              <a:buAutoNum type="arabicPeriod"/>
            </a:pPr>
            <a:r>
              <a:rPr lang="en-GB" sz="1400" dirty="0"/>
              <a:t>Don’t skip ________________</a:t>
            </a:r>
          </a:p>
        </p:txBody>
      </p:sp>
      <p:sp>
        <p:nvSpPr>
          <p:cNvPr id="2" name="TextBox 1"/>
          <p:cNvSpPr txBox="1"/>
          <p:nvPr/>
        </p:nvSpPr>
        <p:spPr>
          <a:xfrm>
            <a:off x="216074" y="144091"/>
            <a:ext cx="4824536" cy="338554"/>
          </a:xfrm>
          <a:prstGeom prst="rect">
            <a:avLst/>
          </a:prstGeom>
          <a:noFill/>
        </p:spPr>
        <p:txBody>
          <a:bodyPr wrap="square" rtlCol="0">
            <a:spAutoFit/>
          </a:bodyPr>
          <a:lstStyle/>
          <a:p>
            <a:r>
              <a:rPr lang="en-GB" sz="1600" b="1" dirty="0"/>
              <a:t>What are the 8 healthy eating guidelines?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2828" y="3358465"/>
            <a:ext cx="8142036" cy="648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30851" y="110050"/>
            <a:ext cx="2448272" cy="954107"/>
          </a:xfrm>
          <a:prstGeom prst="rect">
            <a:avLst/>
          </a:prstGeom>
          <a:noFill/>
        </p:spPr>
        <p:txBody>
          <a:bodyPr wrap="square" rtlCol="0">
            <a:spAutoFit/>
          </a:bodyPr>
          <a:lstStyle/>
          <a:p>
            <a:r>
              <a:rPr lang="en-GB" sz="1400" b="1" i="1" dirty="0"/>
              <a:t>Missing Words</a:t>
            </a:r>
          </a:p>
          <a:p>
            <a:r>
              <a:rPr lang="en-GB" sz="1400" dirty="0"/>
              <a:t>Fats, breakfast, fruit, sugar, water, salt, healthy, fish, vegetables, fish , 6g</a:t>
            </a:r>
          </a:p>
        </p:txBody>
      </p:sp>
    </p:spTree>
    <p:extLst>
      <p:ext uri="{BB962C8B-B14F-4D97-AF65-F5344CB8AC3E}">
        <p14:creationId xmlns:p14="http://schemas.microsoft.com/office/powerpoint/2010/main" val="268219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11</a:t>
            </a:fld>
            <a:endParaRPr lang="en-GB"/>
          </a:p>
        </p:txBody>
      </p:sp>
      <p:sp>
        <p:nvSpPr>
          <p:cNvPr id="5" name="TextBox 4"/>
          <p:cNvSpPr txBox="1"/>
          <p:nvPr/>
        </p:nvSpPr>
        <p:spPr>
          <a:xfrm>
            <a:off x="179712" y="124346"/>
            <a:ext cx="7021187" cy="307777"/>
          </a:xfrm>
          <a:prstGeom prst="rect">
            <a:avLst/>
          </a:prstGeom>
          <a:noFill/>
        </p:spPr>
        <p:txBody>
          <a:bodyPr wrap="square" rtlCol="0">
            <a:spAutoFit/>
          </a:bodyPr>
          <a:lstStyle/>
          <a:p>
            <a:r>
              <a:rPr lang="en-GB" sz="1400" b="1" dirty="0"/>
              <a:t>Food Labelling – </a:t>
            </a:r>
            <a:r>
              <a:rPr lang="en-GB" sz="1400" dirty="0"/>
              <a:t>Label all the compulsory and optional items that must be on a food label: </a:t>
            </a:r>
            <a:r>
              <a:rPr lang="en-GB" sz="1400" b="1" dirty="0"/>
              <a:t> </a:t>
            </a:r>
          </a:p>
        </p:txBody>
      </p:sp>
      <p:sp>
        <p:nvSpPr>
          <p:cNvPr id="6" name="TextBox 5"/>
          <p:cNvSpPr txBox="1"/>
          <p:nvPr/>
        </p:nvSpPr>
        <p:spPr>
          <a:xfrm>
            <a:off x="179713" y="8219905"/>
            <a:ext cx="3987745" cy="276999"/>
          </a:xfrm>
          <a:prstGeom prst="rect">
            <a:avLst/>
          </a:prstGeom>
          <a:noFill/>
        </p:spPr>
        <p:txBody>
          <a:bodyPr wrap="square" rtlCol="0">
            <a:spAutoFit/>
          </a:bodyPr>
          <a:lstStyle/>
          <a:p>
            <a:r>
              <a:rPr lang="en-GB" sz="1200" b="1" i="1" dirty="0"/>
              <a:t>What does the traffic light food colouring system mean?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32" y="8686198"/>
            <a:ext cx="638839" cy="134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1188182" y="8641035"/>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8182" y="9001075"/>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88182" y="9361115"/>
            <a:ext cx="248427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20777" y="8012359"/>
            <a:ext cx="2692041" cy="276999"/>
          </a:xfrm>
          <a:prstGeom prst="rect">
            <a:avLst/>
          </a:prstGeom>
          <a:noFill/>
        </p:spPr>
        <p:txBody>
          <a:bodyPr wrap="square" rtlCol="0">
            <a:spAutoFit/>
          </a:bodyPr>
          <a:lstStyle/>
          <a:p>
            <a:r>
              <a:rPr lang="en-GB" sz="1200" b="1" dirty="0"/>
              <a:t>What does this label mean?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995" y="8326944"/>
            <a:ext cx="2569840" cy="125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a:xfrm>
            <a:off x="4190070" y="9793163"/>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20777" y="10153203"/>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0070" y="10513243"/>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88182" y="9755341"/>
            <a:ext cx="2484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88182" y="10146912"/>
            <a:ext cx="2484276"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9713" y="7027808"/>
            <a:ext cx="7021187" cy="861774"/>
          </a:xfrm>
          <a:prstGeom prst="rect">
            <a:avLst/>
          </a:prstGeom>
        </p:spPr>
        <p:txBody>
          <a:bodyPr wrap="square">
            <a:spAutoFit/>
          </a:bodyPr>
          <a:lstStyle/>
          <a:p>
            <a:r>
              <a:rPr lang="en-GB" sz="1400" b="1" dirty="0">
                <a:solidFill>
                  <a:prstClr val="black"/>
                </a:solidFill>
              </a:rPr>
              <a:t>Nutritional Labelling</a:t>
            </a:r>
          </a:p>
          <a:p>
            <a:r>
              <a:rPr lang="en-GB" sz="1200" dirty="0">
                <a:solidFill>
                  <a:prstClr val="black"/>
                </a:solidFill>
              </a:rPr>
              <a:t>Nutrition labels can help you choose between products, and keep a check on the amount of foods high in fat, salt and added sugars that you're eating.   All nutrition information is provided per 100 grams and sometimes per portion of the food.</a:t>
            </a: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998"/>
          <a:stretch/>
        </p:blipFill>
        <p:spPr bwMode="auto">
          <a:xfrm>
            <a:off x="1627914" y="413159"/>
            <a:ext cx="4124783" cy="658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a:off x="1296194" y="4572583"/>
            <a:ext cx="1840820" cy="2520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9712" y="4176539"/>
            <a:ext cx="1116482" cy="276999"/>
          </a:xfrm>
          <a:prstGeom prst="rect">
            <a:avLst/>
          </a:prstGeom>
          <a:noFill/>
        </p:spPr>
        <p:txBody>
          <a:bodyPr wrap="square" rtlCol="0">
            <a:spAutoFit/>
          </a:bodyPr>
          <a:lstStyle/>
          <a:p>
            <a:r>
              <a:rPr lang="en-GB" sz="1200" dirty="0"/>
              <a:t>Product name </a:t>
            </a:r>
          </a:p>
        </p:txBody>
      </p:sp>
      <p:sp>
        <p:nvSpPr>
          <p:cNvPr id="29" name="TextBox 28"/>
          <p:cNvSpPr txBox="1"/>
          <p:nvPr/>
        </p:nvSpPr>
        <p:spPr>
          <a:xfrm>
            <a:off x="204699" y="5887902"/>
            <a:ext cx="1137503" cy="1015663"/>
          </a:xfrm>
          <a:prstGeom prst="rect">
            <a:avLst/>
          </a:prstGeom>
          <a:noFill/>
        </p:spPr>
        <p:txBody>
          <a:bodyPr wrap="square" rtlCol="0">
            <a:spAutoFit/>
          </a:bodyPr>
          <a:lstStyle/>
          <a:p>
            <a:r>
              <a:rPr lang="en-GB" sz="1200" b="1" dirty="0"/>
              <a:t>Key - </a:t>
            </a:r>
          </a:p>
          <a:p>
            <a:r>
              <a:rPr lang="en-GB" sz="1200" dirty="0"/>
              <a:t>* These items have to be by law put onto all packaging </a:t>
            </a:r>
          </a:p>
        </p:txBody>
      </p:sp>
    </p:spTree>
    <p:extLst>
      <p:ext uri="{BB962C8B-B14F-4D97-AF65-F5344CB8AC3E}">
        <p14:creationId xmlns:p14="http://schemas.microsoft.com/office/powerpoint/2010/main" val="417834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1469" y="154911"/>
            <a:ext cx="6591869" cy="441964"/>
          </a:xfrm>
          <a:prstGeom prst="rect">
            <a:avLst/>
          </a:prstGeom>
        </p:spPr>
        <p:txBody>
          <a:bodyPr vert="horz" lIns="98747" tIns="49374" rIns="98747" bIns="4937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dirty="0"/>
              <a:t>Product Analysis of a ready meal OR dessert that you have in your fridge OR select a product on www.tesco.com</a:t>
            </a:r>
          </a:p>
        </p:txBody>
      </p:sp>
      <p:graphicFrame>
        <p:nvGraphicFramePr>
          <p:cNvPr id="3" name="Table 2"/>
          <p:cNvGraphicFramePr>
            <a:graphicFrameLocks noGrp="1"/>
          </p:cNvGraphicFramePr>
          <p:nvPr>
            <p:extLst>
              <p:ext uri="{D42A27DB-BD31-4B8C-83A1-F6EECF244321}">
                <p14:modId xmlns:p14="http://schemas.microsoft.com/office/powerpoint/2010/main" val="2946762167"/>
              </p:ext>
            </p:extLst>
          </p:nvPr>
        </p:nvGraphicFramePr>
        <p:xfrm>
          <a:off x="350267" y="873237"/>
          <a:ext cx="6561171" cy="769756"/>
        </p:xfrm>
        <a:graphic>
          <a:graphicData uri="http://schemas.openxmlformats.org/drawingml/2006/table">
            <a:tbl>
              <a:tblPr/>
              <a:tblGrid>
                <a:gridCol w="6561171">
                  <a:extLst>
                    <a:ext uri="{9D8B030D-6E8A-4147-A177-3AD203B41FA5}">
                      <a16:colId xmlns:a16="http://schemas.microsoft.com/office/drawing/2014/main" val="20000"/>
                    </a:ext>
                  </a:extLst>
                </a:gridCol>
              </a:tblGrid>
              <a:tr h="769756">
                <a:tc>
                  <a:txBody>
                    <a:bodyPr/>
                    <a:lstStyle/>
                    <a:p>
                      <a:r>
                        <a:rPr lang="en-GB" sz="1400" b="1" dirty="0"/>
                        <a:t>Name of Product</a:t>
                      </a:r>
                      <a:r>
                        <a:rPr lang="en-GB" sz="1400" dirty="0"/>
                        <a:t>:</a:t>
                      </a:r>
                    </a:p>
                  </a:txBody>
                  <a:tcPr marL="96012" marR="96012" marT="54007" marB="54007">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TextBox 13"/>
          <p:cNvSpPr txBox="1"/>
          <p:nvPr/>
        </p:nvSpPr>
        <p:spPr>
          <a:xfrm>
            <a:off x="407007" y="586958"/>
            <a:ext cx="6351105" cy="299767"/>
          </a:xfrm>
          <a:prstGeom prst="rect">
            <a:avLst/>
          </a:prstGeom>
          <a:noFill/>
        </p:spPr>
        <p:txBody>
          <a:bodyPr wrap="square" lIns="98747" tIns="49374" rIns="98747" bIns="49374" rtlCol="0">
            <a:spAutoFit/>
          </a:bodyPr>
          <a:lstStyle/>
          <a:p>
            <a:r>
              <a:rPr lang="en-GB" sz="1300" b="1" i="1" dirty="0"/>
              <a:t>General Information </a:t>
            </a:r>
          </a:p>
        </p:txBody>
      </p:sp>
      <p:graphicFrame>
        <p:nvGraphicFramePr>
          <p:cNvPr id="17" name="Table 16"/>
          <p:cNvGraphicFramePr>
            <a:graphicFrameLocks noGrp="1"/>
          </p:cNvGraphicFramePr>
          <p:nvPr>
            <p:extLst>
              <p:ext uri="{D42A27DB-BD31-4B8C-83A1-F6EECF244321}">
                <p14:modId xmlns:p14="http://schemas.microsoft.com/office/powerpoint/2010/main" val="4053622945"/>
              </p:ext>
            </p:extLst>
          </p:nvPr>
        </p:nvGraphicFramePr>
        <p:xfrm>
          <a:off x="343328" y="1803903"/>
          <a:ext cx="6577932" cy="3132391"/>
        </p:xfrm>
        <a:graphic>
          <a:graphicData uri="http://schemas.openxmlformats.org/drawingml/2006/table">
            <a:tbl>
              <a:tblPr/>
              <a:tblGrid>
                <a:gridCol w="2537043">
                  <a:extLst>
                    <a:ext uri="{9D8B030D-6E8A-4147-A177-3AD203B41FA5}">
                      <a16:colId xmlns:a16="http://schemas.microsoft.com/office/drawing/2014/main" val="20000"/>
                    </a:ext>
                  </a:extLst>
                </a:gridCol>
                <a:gridCol w="4040889">
                  <a:extLst>
                    <a:ext uri="{9D8B030D-6E8A-4147-A177-3AD203B41FA5}">
                      <a16:colId xmlns:a16="http://schemas.microsoft.com/office/drawing/2014/main" val="20001"/>
                    </a:ext>
                  </a:extLst>
                </a:gridCol>
              </a:tblGrid>
              <a:tr h="3132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Main Ingredients: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(look on the packaging sheet</a:t>
                      </a:r>
                      <a:r>
                        <a:rPr lang="en-GB" sz="1400" baseline="0" dirty="0"/>
                        <a:t>) </a:t>
                      </a:r>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lang="en-GB" sz="1400" dirty="0"/>
                        <a:t>Nutrients Label: ( colour code )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What</a:t>
                      </a:r>
                      <a:r>
                        <a:rPr lang="en-GB" sz="1400" baseline="0" dirty="0"/>
                        <a:t> does this mean about this product? </a:t>
                      </a:r>
                    </a:p>
                    <a:p>
                      <a:endParaRPr lang="en-GB" sz="1400" baseline="0" dirty="0"/>
                    </a:p>
                    <a:p>
                      <a:endParaRPr lang="en-GB" sz="1400" baseline="0" dirty="0"/>
                    </a:p>
                    <a:p>
                      <a:endParaRPr lang="en-GB" sz="1400" dirty="0"/>
                    </a:p>
                    <a:p>
                      <a:endParaRPr lang="en-GB" sz="14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F7D2787F-54BE-45FE-9759-C781E90057C6}" type="slidenum">
              <a:rPr lang="en-GB" smtClean="0"/>
              <a:t>12</a:t>
            </a:fld>
            <a:endParaRPr lang="en-GB"/>
          </a:p>
        </p:txBody>
      </p:sp>
      <p:graphicFrame>
        <p:nvGraphicFramePr>
          <p:cNvPr id="24" name="Table 23"/>
          <p:cNvGraphicFramePr>
            <a:graphicFrameLocks noGrp="1"/>
          </p:cNvGraphicFramePr>
          <p:nvPr>
            <p:extLst>
              <p:ext uri="{D42A27DB-BD31-4B8C-83A1-F6EECF244321}">
                <p14:modId xmlns:p14="http://schemas.microsoft.com/office/powerpoint/2010/main" val="1488649016"/>
              </p:ext>
            </p:extLst>
          </p:nvPr>
        </p:nvGraphicFramePr>
        <p:xfrm>
          <a:off x="334918" y="4932158"/>
          <a:ext cx="6591869" cy="2628757"/>
        </p:xfrm>
        <a:graphic>
          <a:graphicData uri="http://schemas.openxmlformats.org/drawingml/2006/table">
            <a:tbl>
              <a:tblPr/>
              <a:tblGrid>
                <a:gridCol w="6591869">
                  <a:extLst>
                    <a:ext uri="{9D8B030D-6E8A-4147-A177-3AD203B41FA5}">
                      <a16:colId xmlns:a16="http://schemas.microsoft.com/office/drawing/2014/main" val="20000"/>
                    </a:ext>
                  </a:extLst>
                </a:gridCol>
              </a:tblGrid>
              <a:tr h="2628757">
                <a:tc>
                  <a:txBody>
                    <a:bodyPr/>
                    <a:lstStyle/>
                    <a:p>
                      <a:r>
                        <a:rPr lang="en-GB" sz="1200" b="1" dirty="0"/>
                        <a:t>Draw</a:t>
                      </a:r>
                      <a:r>
                        <a:rPr lang="en-GB" sz="1200" b="1" baseline="0" dirty="0"/>
                        <a:t> the a cross section of the product below:</a:t>
                      </a:r>
                    </a:p>
                    <a:p>
                      <a:r>
                        <a:rPr lang="en-GB" sz="1200" b="1" baseline="0" dirty="0"/>
                        <a:t>(you need to label the different layers, colours, weight, size of each layer) </a:t>
                      </a:r>
                      <a:endParaRPr lang="en-GB" sz="1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7407175"/>
              </p:ext>
            </p:extLst>
          </p:nvPr>
        </p:nvGraphicFramePr>
        <p:xfrm>
          <a:off x="322169" y="7560915"/>
          <a:ext cx="6617368" cy="2664296"/>
        </p:xfrm>
        <a:graphic>
          <a:graphicData uri="http://schemas.openxmlformats.org/drawingml/2006/table">
            <a:tbl>
              <a:tblPr/>
              <a:tblGrid>
                <a:gridCol w="6617368">
                  <a:extLst>
                    <a:ext uri="{9D8B030D-6E8A-4147-A177-3AD203B41FA5}">
                      <a16:colId xmlns:a16="http://schemas.microsoft.com/office/drawing/2014/main" val="20000"/>
                    </a:ext>
                  </a:extLst>
                </a:gridCol>
              </a:tblGrid>
              <a:tr h="2664296">
                <a:tc>
                  <a:txBody>
                    <a:bodyPr/>
                    <a:lstStyle/>
                    <a:p>
                      <a:endParaRPr lang="en-GB"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38" name="TextBox 37"/>
          <p:cNvSpPr txBox="1"/>
          <p:nvPr/>
        </p:nvSpPr>
        <p:spPr>
          <a:xfrm>
            <a:off x="389819" y="7560558"/>
            <a:ext cx="2035972" cy="288745"/>
          </a:xfrm>
          <a:prstGeom prst="rect">
            <a:avLst/>
          </a:prstGeom>
          <a:noFill/>
        </p:spPr>
        <p:txBody>
          <a:bodyPr wrap="square" lIns="103071" tIns="51536" rIns="103071" bIns="51536" rtlCol="0">
            <a:spAutoFit/>
          </a:bodyPr>
          <a:lstStyle/>
          <a:p>
            <a:r>
              <a:rPr lang="en-GB" sz="1200" b="1" dirty="0"/>
              <a:t>Star Profile </a:t>
            </a:r>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161" y="7962989"/>
            <a:ext cx="2018449" cy="183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10"/>
          <p:cNvSpPr txBox="1"/>
          <p:nvPr/>
        </p:nvSpPr>
        <p:spPr>
          <a:xfrm>
            <a:off x="325167" y="8344194"/>
            <a:ext cx="1436883" cy="1119741"/>
          </a:xfrm>
          <a:prstGeom prst="rect">
            <a:avLst/>
          </a:prstGeom>
          <a:noFill/>
        </p:spPr>
        <p:txBody>
          <a:bodyPr wrap="square" lIns="103071" tIns="51536" rIns="103071" bIns="51536" rtlCol="0">
            <a:spAutoFit/>
          </a:bodyPr>
          <a:lstStyle/>
          <a:p>
            <a:r>
              <a:rPr lang="en-GB" sz="1100" b="1" dirty="0">
                <a:solidFill>
                  <a:srgbClr val="000000"/>
                </a:solidFill>
                <a:latin typeface="Calibri"/>
                <a:ea typeface="Times New Roman"/>
                <a:cs typeface="Times New Roman"/>
              </a:rPr>
              <a:t>Key:</a:t>
            </a:r>
            <a:endParaRPr lang="en-GB" sz="1100" dirty="0">
              <a:latin typeface="Times New Roman"/>
              <a:ea typeface="Times New Roman"/>
            </a:endParaRPr>
          </a:p>
          <a:p>
            <a:r>
              <a:rPr lang="en-GB" sz="1100" b="1" dirty="0">
                <a:solidFill>
                  <a:srgbClr val="000000"/>
                </a:solidFill>
                <a:latin typeface="Calibri"/>
                <a:ea typeface="Times New Roman"/>
                <a:cs typeface="Times New Roman"/>
              </a:rPr>
              <a:t>1 = not at all</a:t>
            </a:r>
            <a:endParaRPr lang="en-GB" sz="1100" dirty="0">
              <a:latin typeface="Times New Roman"/>
              <a:ea typeface="Times New Roman"/>
            </a:endParaRPr>
          </a:p>
          <a:p>
            <a:r>
              <a:rPr lang="en-GB" sz="1100" b="1" dirty="0">
                <a:solidFill>
                  <a:srgbClr val="000000"/>
                </a:solidFill>
                <a:latin typeface="Calibri"/>
                <a:ea typeface="Times New Roman"/>
                <a:cs typeface="Times New Roman"/>
              </a:rPr>
              <a:t>2 = slightly</a:t>
            </a:r>
            <a:endParaRPr lang="en-GB" sz="1100" dirty="0">
              <a:latin typeface="Times New Roman"/>
              <a:ea typeface="Times New Roman"/>
            </a:endParaRPr>
          </a:p>
          <a:p>
            <a:r>
              <a:rPr lang="en-GB" sz="1100" b="1" dirty="0">
                <a:solidFill>
                  <a:srgbClr val="000000"/>
                </a:solidFill>
                <a:latin typeface="Calibri"/>
                <a:ea typeface="Times New Roman"/>
                <a:cs typeface="Times New Roman"/>
              </a:rPr>
              <a:t>3 = satisfactory</a:t>
            </a:r>
            <a:endParaRPr lang="en-GB" sz="1100" dirty="0">
              <a:latin typeface="Times New Roman"/>
              <a:ea typeface="Times New Roman"/>
            </a:endParaRPr>
          </a:p>
          <a:p>
            <a:r>
              <a:rPr lang="en-GB" sz="1100" b="1" dirty="0">
                <a:solidFill>
                  <a:srgbClr val="000000"/>
                </a:solidFill>
                <a:latin typeface="Calibri"/>
                <a:ea typeface="Times New Roman"/>
                <a:cs typeface="Times New Roman"/>
              </a:rPr>
              <a:t>4 = quite</a:t>
            </a:r>
            <a:endParaRPr lang="en-GB" sz="1100" dirty="0">
              <a:latin typeface="Times New Roman"/>
              <a:ea typeface="Times New Roman"/>
            </a:endParaRPr>
          </a:p>
          <a:p>
            <a:r>
              <a:rPr lang="en-GB" sz="1100" b="1" dirty="0">
                <a:solidFill>
                  <a:srgbClr val="000000"/>
                </a:solidFill>
                <a:latin typeface="Calibri"/>
                <a:ea typeface="Times New Roman"/>
                <a:cs typeface="Times New Roman"/>
              </a:rPr>
              <a:t>5 = very / excellent</a:t>
            </a:r>
            <a:endParaRPr lang="en-GB" sz="1100" dirty="0">
              <a:latin typeface="Times New Roman"/>
              <a:ea typeface="Times New Roman"/>
            </a:endParaRPr>
          </a:p>
        </p:txBody>
      </p:sp>
      <p:sp>
        <p:nvSpPr>
          <p:cNvPr id="41" name="TextBox 40"/>
          <p:cNvSpPr txBox="1"/>
          <p:nvPr/>
        </p:nvSpPr>
        <p:spPr>
          <a:xfrm>
            <a:off x="1331552" y="8180161"/>
            <a:ext cx="899852" cy="384721"/>
          </a:xfrm>
          <a:prstGeom prst="rect">
            <a:avLst/>
          </a:prstGeom>
          <a:noFill/>
        </p:spPr>
        <p:txBody>
          <a:bodyPr wrap="square" rtlCol="0">
            <a:spAutoFit/>
          </a:bodyPr>
          <a:lstStyle/>
          <a:p>
            <a:r>
              <a:rPr lang="en-GB" sz="1200" dirty="0"/>
              <a:t>Aroma</a:t>
            </a:r>
            <a:r>
              <a:rPr lang="en-GB" dirty="0"/>
              <a:t> </a:t>
            </a:r>
          </a:p>
        </p:txBody>
      </p:sp>
      <p:sp>
        <p:nvSpPr>
          <p:cNvPr id="42" name="TextBox 41"/>
          <p:cNvSpPr txBox="1"/>
          <p:nvPr/>
        </p:nvSpPr>
        <p:spPr>
          <a:xfrm>
            <a:off x="1407805" y="9338236"/>
            <a:ext cx="918550" cy="276999"/>
          </a:xfrm>
          <a:prstGeom prst="rect">
            <a:avLst/>
          </a:prstGeom>
          <a:noFill/>
        </p:spPr>
        <p:txBody>
          <a:bodyPr wrap="square" rtlCol="0">
            <a:spAutoFit/>
          </a:bodyPr>
          <a:lstStyle/>
          <a:p>
            <a:r>
              <a:rPr lang="en-GB" sz="1200" dirty="0"/>
              <a:t>Texture </a:t>
            </a:r>
          </a:p>
        </p:txBody>
      </p:sp>
      <p:sp>
        <p:nvSpPr>
          <p:cNvPr id="43" name="TextBox 42"/>
          <p:cNvSpPr txBox="1"/>
          <p:nvPr/>
        </p:nvSpPr>
        <p:spPr>
          <a:xfrm>
            <a:off x="2270349" y="9719470"/>
            <a:ext cx="665626" cy="276999"/>
          </a:xfrm>
          <a:prstGeom prst="rect">
            <a:avLst/>
          </a:prstGeom>
          <a:noFill/>
        </p:spPr>
        <p:txBody>
          <a:bodyPr wrap="square" rtlCol="0">
            <a:spAutoFit/>
          </a:bodyPr>
          <a:lstStyle/>
          <a:p>
            <a:r>
              <a:rPr lang="en-GB" sz="1200" dirty="0"/>
              <a:t>Flavour </a:t>
            </a:r>
          </a:p>
        </p:txBody>
      </p:sp>
      <p:sp>
        <p:nvSpPr>
          <p:cNvPr id="44" name="TextBox 43"/>
          <p:cNvSpPr txBox="1"/>
          <p:nvPr/>
        </p:nvSpPr>
        <p:spPr>
          <a:xfrm>
            <a:off x="3119920" y="9306926"/>
            <a:ext cx="679071" cy="276999"/>
          </a:xfrm>
          <a:prstGeom prst="rect">
            <a:avLst/>
          </a:prstGeom>
          <a:noFill/>
        </p:spPr>
        <p:txBody>
          <a:bodyPr wrap="square" rtlCol="0">
            <a:spAutoFit/>
          </a:bodyPr>
          <a:lstStyle/>
          <a:p>
            <a:r>
              <a:rPr lang="en-GB" sz="1200" dirty="0"/>
              <a:t>Moist </a:t>
            </a:r>
          </a:p>
        </p:txBody>
      </p:sp>
      <p:sp>
        <p:nvSpPr>
          <p:cNvPr id="45" name="TextBox 44"/>
          <p:cNvSpPr txBox="1"/>
          <p:nvPr/>
        </p:nvSpPr>
        <p:spPr>
          <a:xfrm>
            <a:off x="2182539" y="7688592"/>
            <a:ext cx="576064" cy="276999"/>
          </a:xfrm>
          <a:prstGeom prst="rect">
            <a:avLst/>
          </a:prstGeom>
          <a:noFill/>
        </p:spPr>
        <p:txBody>
          <a:bodyPr wrap="square" rtlCol="0">
            <a:spAutoFit/>
          </a:bodyPr>
          <a:lstStyle/>
          <a:p>
            <a:r>
              <a:rPr lang="en-GB" sz="1200" dirty="0"/>
              <a:t>Dry </a:t>
            </a:r>
          </a:p>
        </p:txBody>
      </p:sp>
      <p:sp>
        <p:nvSpPr>
          <p:cNvPr id="46" name="TextBox 45"/>
          <p:cNvSpPr txBox="1"/>
          <p:nvPr/>
        </p:nvSpPr>
        <p:spPr>
          <a:xfrm>
            <a:off x="3046934" y="8180161"/>
            <a:ext cx="981352" cy="276999"/>
          </a:xfrm>
          <a:prstGeom prst="rect">
            <a:avLst/>
          </a:prstGeom>
          <a:noFill/>
        </p:spPr>
        <p:txBody>
          <a:bodyPr wrap="square" rtlCol="0">
            <a:spAutoFit/>
          </a:bodyPr>
          <a:lstStyle/>
          <a:p>
            <a:r>
              <a:rPr lang="en-GB" sz="1200" dirty="0"/>
              <a:t>Appearance </a:t>
            </a:r>
          </a:p>
        </p:txBody>
      </p:sp>
      <p:sp>
        <p:nvSpPr>
          <p:cNvPr id="18" name="TextBox 17"/>
          <p:cNvSpPr txBox="1"/>
          <p:nvPr/>
        </p:nvSpPr>
        <p:spPr>
          <a:xfrm>
            <a:off x="3918927" y="7711274"/>
            <a:ext cx="3425981" cy="276999"/>
          </a:xfrm>
          <a:prstGeom prst="rect">
            <a:avLst/>
          </a:prstGeom>
          <a:noFill/>
        </p:spPr>
        <p:txBody>
          <a:bodyPr wrap="square" rtlCol="0">
            <a:spAutoFit/>
          </a:bodyPr>
          <a:lstStyle/>
          <a:p>
            <a:r>
              <a:rPr lang="en-GB" sz="1200" b="1" dirty="0"/>
              <a:t>What does my star profile show?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260" y="2266561"/>
            <a:ext cx="638839" cy="134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2726932997"/>
              </p:ext>
            </p:extLst>
          </p:nvPr>
        </p:nvGraphicFramePr>
        <p:xfrm>
          <a:off x="3798988" y="2266561"/>
          <a:ext cx="2959124" cy="1168048"/>
        </p:xfrm>
        <a:graphic>
          <a:graphicData uri="http://schemas.openxmlformats.org/drawingml/2006/table">
            <a:tbl>
              <a:tblPr firstRow="1" bandRow="1">
                <a:tableStyleId>{5C22544A-7EE6-4342-B048-85BDC9FD1C3A}</a:tableStyleId>
              </a:tblPr>
              <a:tblGrid>
                <a:gridCol w="739781">
                  <a:extLst>
                    <a:ext uri="{9D8B030D-6E8A-4147-A177-3AD203B41FA5}">
                      <a16:colId xmlns:a16="http://schemas.microsoft.com/office/drawing/2014/main" val="20000"/>
                    </a:ext>
                  </a:extLst>
                </a:gridCol>
                <a:gridCol w="739781">
                  <a:extLst>
                    <a:ext uri="{9D8B030D-6E8A-4147-A177-3AD203B41FA5}">
                      <a16:colId xmlns:a16="http://schemas.microsoft.com/office/drawing/2014/main" val="20001"/>
                    </a:ext>
                  </a:extLst>
                </a:gridCol>
                <a:gridCol w="739781">
                  <a:extLst>
                    <a:ext uri="{9D8B030D-6E8A-4147-A177-3AD203B41FA5}">
                      <a16:colId xmlns:a16="http://schemas.microsoft.com/office/drawing/2014/main" val="20002"/>
                    </a:ext>
                  </a:extLst>
                </a:gridCol>
                <a:gridCol w="739781">
                  <a:extLst>
                    <a:ext uri="{9D8B030D-6E8A-4147-A177-3AD203B41FA5}">
                      <a16:colId xmlns:a16="http://schemas.microsoft.com/office/drawing/2014/main" val="20003"/>
                    </a:ext>
                  </a:extLst>
                </a:gridCol>
              </a:tblGrid>
              <a:tr h="584024">
                <a:tc>
                  <a:txBody>
                    <a:bodyPr/>
                    <a:lstStyle/>
                    <a:p>
                      <a:pPr algn="ctr"/>
                      <a:r>
                        <a:rPr lang="en-GB" sz="1100" b="0" dirty="0">
                          <a:solidFill>
                            <a:schemeClr val="tx1"/>
                          </a:solidFill>
                        </a:rPr>
                        <a:t>Fats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dirty="0">
                          <a:solidFill>
                            <a:schemeClr val="tx1"/>
                          </a:solidFill>
                        </a:rPr>
                        <a:t>Saturated</a:t>
                      </a:r>
                      <a:r>
                        <a:rPr lang="en-GB" sz="1100" b="0" baseline="0" dirty="0">
                          <a:solidFill>
                            <a:schemeClr val="tx1"/>
                          </a:solidFill>
                        </a:rPr>
                        <a:t> fats</a:t>
                      </a:r>
                      <a:endParaRPr lang="en-GB"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dirty="0">
                          <a:solidFill>
                            <a:schemeClr val="tx1"/>
                          </a:solidFill>
                        </a:rPr>
                        <a:t>Sugars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b="0" dirty="0">
                          <a:solidFill>
                            <a:schemeClr val="tx1"/>
                          </a:solidFill>
                        </a:rPr>
                        <a:t>salt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8402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546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13</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717713169"/>
              </p:ext>
            </p:extLst>
          </p:nvPr>
        </p:nvGraphicFramePr>
        <p:xfrm>
          <a:off x="304800" y="361950"/>
          <a:ext cx="6610350" cy="3238525"/>
        </p:xfrm>
        <a:graphic>
          <a:graphicData uri="http://schemas.openxmlformats.org/drawingml/2006/table">
            <a:tbl>
              <a:tblPr/>
              <a:tblGrid>
                <a:gridCol w="6610350">
                  <a:extLst>
                    <a:ext uri="{9D8B030D-6E8A-4147-A177-3AD203B41FA5}">
                      <a16:colId xmlns:a16="http://schemas.microsoft.com/office/drawing/2014/main" val="20000"/>
                    </a:ext>
                  </a:extLst>
                </a:gridCol>
              </a:tblGrid>
              <a:tr h="3238525">
                <a:tc>
                  <a:txBody>
                    <a:bodyPr/>
                    <a:lstStyle/>
                    <a:p>
                      <a:endParaRPr lang="en-GB" dirty="0"/>
                    </a:p>
                    <a:p>
                      <a:r>
                        <a:rPr lang="en-GB" sz="1400" dirty="0"/>
                        <a:t>Strengths : </a:t>
                      </a:r>
                    </a:p>
                    <a:p>
                      <a:endParaRPr lang="en-GB" sz="1400" dirty="0"/>
                    </a:p>
                    <a:p>
                      <a:endParaRPr lang="en-GB" sz="1400" dirty="0"/>
                    </a:p>
                    <a:p>
                      <a:endParaRPr lang="en-GB" sz="1400" dirty="0"/>
                    </a:p>
                    <a:p>
                      <a:endParaRPr lang="en-GB" sz="1400" dirty="0"/>
                    </a:p>
                    <a:p>
                      <a:pPr marL="0" marR="0" lvl="0" indent="0" algn="l" defTabSz="987468" rtl="0" eaLnBrk="1" fontAlgn="auto" latinLnBrk="0" hangingPunct="1">
                        <a:lnSpc>
                          <a:spcPct val="100000"/>
                        </a:lnSpc>
                        <a:spcBef>
                          <a:spcPts val="0"/>
                        </a:spcBef>
                        <a:spcAft>
                          <a:spcPts val="0"/>
                        </a:spcAft>
                        <a:buClrTx/>
                        <a:buSzTx/>
                        <a:buFontTx/>
                        <a:buNone/>
                        <a:tabLst/>
                        <a:defRPr/>
                      </a:pPr>
                      <a:r>
                        <a:rPr lang="en-GB" sz="1400" b="1" dirty="0"/>
                        <a:t>Explain what you disliked about the product?</a:t>
                      </a:r>
                    </a:p>
                    <a:p>
                      <a:endParaRPr lang="en-GB" sz="1400" dirty="0"/>
                    </a:p>
                    <a:p>
                      <a:r>
                        <a:rPr lang="en-GB" sz="1400" dirty="0"/>
                        <a:t>Weaknesses </a:t>
                      </a:r>
                      <a:r>
                        <a:rPr lang="en-GB" sz="1400" baseline="0" dirty="0"/>
                        <a:t>:</a:t>
                      </a:r>
                      <a:endParaRPr lang="en-GB"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6" name="Rectangle 5"/>
          <p:cNvSpPr/>
          <p:nvPr/>
        </p:nvSpPr>
        <p:spPr>
          <a:xfrm>
            <a:off x="288082" y="393650"/>
            <a:ext cx="6336704" cy="307777"/>
          </a:xfrm>
          <a:prstGeom prst="rect">
            <a:avLst/>
          </a:prstGeom>
        </p:spPr>
        <p:txBody>
          <a:bodyPr wrap="square">
            <a:spAutoFit/>
          </a:bodyPr>
          <a:lstStyle/>
          <a:p>
            <a:r>
              <a:rPr lang="en-GB" sz="1400" b="1" dirty="0"/>
              <a:t>Explain what you liked about the product?</a:t>
            </a:r>
          </a:p>
        </p:txBody>
      </p:sp>
      <p:graphicFrame>
        <p:nvGraphicFramePr>
          <p:cNvPr id="27" name="Table 26"/>
          <p:cNvGraphicFramePr>
            <a:graphicFrameLocks noGrp="1"/>
          </p:cNvGraphicFramePr>
          <p:nvPr>
            <p:extLst>
              <p:ext uri="{D42A27DB-BD31-4B8C-83A1-F6EECF244321}">
                <p14:modId xmlns:p14="http://schemas.microsoft.com/office/powerpoint/2010/main" val="3928204059"/>
              </p:ext>
            </p:extLst>
          </p:nvPr>
        </p:nvGraphicFramePr>
        <p:xfrm>
          <a:off x="288082" y="3600475"/>
          <a:ext cx="6629400" cy="6768752"/>
        </p:xfrm>
        <a:graphic>
          <a:graphicData uri="http://schemas.openxmlformats.org/drawingml/2006/table">
            <a:tbl>
              <a:tblPr/>
              <a:tblGrid>
                <a:gridCol w="165618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38908">
                  <a:extLst>
                    <a:ext uri="{9D8B030D-6E8A-4147-A177-3AD203B41FA5}">
                      <a16:colId xmlns:a16="http://schemas.microsoft.com/office/drawing/2014/main" val="20002"/>
                    </a:ext>
                  </a:extLst>
                </a:gridCol>
                <a:gridCol w="1506116">
                  <a:extLst>
                    <a:ext uri="{9D8B030D-6E8A-4147-A177-3AD203B41FA5}">
                      <a16:colId xmlns:a16="http://schemas.microsoft.com/office/drawing/2014/main" val="20003"/>
                    </a:ext>
                  </a:extLst>
                </a:gridCol>
              </a:tblGrid>
              <a:tr h="4824536">
                <a:tc gridSpan="4">
                  <a:txBody>
                    <a:bodyPr/>
                    <a:lstStyle/>
                    <a:p>
                      <a:r>
                        <a:rPr lang="en-GB" sz="1400" b="1" dirty="0"/>
                        <a:t>How could you change</a:t>
                      </a:r>
                      <a:r>
                        <a:rPr lang="en-GB" sz="1400" b="1" baseline="0" dirty="0"/>
                        <a:t> a cheesecake? </a:t>
                      </a:r>
                      <a:endParaRPr lang="en-GB" sz="14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0040">
                <a:tc>
                  <a:txBody>
                    <a:bodyPr/>
                    <a:lstStyle/>
                    <a:p>
                      <a:endParaRPr lang="en-GB" sz="14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87468" rtl="0" eaLnBrk="1" fontAlgn="auto" latinLnBrk="0" hangingPunct="1">
                        <a:lnSpc>
                          <a:spcPct val="100000"/>
                        </a:lnSpc>
                        <a:spcBef>
                          <a:spcPts val="0"/>
                        </a:spcBef>
                        <a:spcAft>
                          <a:spcPts val="0"/>
                        </a:spcAft>
                        <a:buClrTx/>
                        <a:buSzTx/>
                        <a:buFontTx/>
                        <a:buNone/>
                        <a:tabLst/>
                        <a:defRPr/>
                      </a:pPr>
                      <a:r>
                        <a:rPr lang="en-GB" sz="1400" b="1" dirty="0"/>
                        <a:t>Idea</a:t>
                      </a:r>
                      <a:r>
                        <a:rPr lang="en-GB" sz="1400" b="1" baseline="0" dirty="0"/>
                        <a:t> 1</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87468" rtl="0" eaLnBrk="1" fontAlgn="auto" latinLnBrk="0" hangingPunct="1">
                        <a:lnSpc>
                          <a:spcPct val="100000"/>
                        </a:lnSpc>
                        <a:spcBef>
                          <a:spcPts val="0"/>
                        </a:spcBef>
                        <a:spcAft>
                          <a:spcPts val="0"/>
                        </a:spcAft>
                        <a:buClrTx/>
                        <a:buSzTx/>
                        <a:buFontTx/>
                        <a:buNone/>
                        <a:tabLst/>
                        <a:defRPr/>
                      </a:pPr>
                      <a:r>
                        <a:rPr lang="en-GB" sz="1400" b="1" dirty="0"/>
                        <a:t>Idea</a:t>
                      </a:r>
                      <a:r>
                        <a:rPr lang="en-GB" sz="1400" b="1" baseline="0" dirty="0"/>
                        <a:t> 2</a:t>
                      </a:r>
                      <a:endParaRPr lang="en-GB" sz="1400" b="1" dirty="0"/>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87468" rtl="0" eaLnBrk="1" fontAlgn="auto" latinLnBrk="0" hangingPunct="1">
                        <a:lnSpc>
                          <a:spcPct val="100000"/>
                        </a:lnSpc>
                        <a:spcBef>
                          <a:spcPts val="0"/>
                        </a:spcBef>
                        <a:spcAft>
                          <a:spcPts val="0"/>
                        </a:spcAft>
                        <a:buClrTx/>
                        <a:buSzTx/>
                        <a:buFontTx/>
                        <a:buNone/>
                        <a:tabLst/>
                        <a:defRPr/>
                      </a:pPr>
                      <a:r>
                        <a:rPr lang="en-GB" sz="1400" b="1" dirty="0"/>
                        <a:t>Idea</a:t>
                      </a:r>
                      <a:r>
                        <a:rPr lang="en-GB" sz="1400" b="1" baseline="0" dirty="0"/>
                        <a:t> 3</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7529">
                <a:tc>
                  <a:txBody>
                    <a:bodyPr/>
                    <a:lstStyle/>
                    <a:p>
                      <a:pPr marL="0" marR="0" indent="0" algn="l" defTabSz="987468" rtl="0" eaLnBrk="1" fontAlgn="auto" latinLnBrk="0" hangingPunct="1">
                        <a:lnSpc>
                          <a:spcPct val="100000"/>
                        </a:lnSpc>
                        <a:spcBef>
                          <a:spcPts val="0"/>
                        </a:spcBef>
                        <a:spcAft>
                          <a:spcPts val="0"/>
                        </a:spcAft>
                        <a:buClrTx/>
                        <a:buSzTx/>
                        <a:buFontTx/>
                        <a:buNone/>
                        <a:tabLst/>
                        <a:defRPr/>
                      </a:pPr>
                      <a:r>
                        <a:rPr lang="en-GB" sz="1400" b="1" dirty="0"/>
                        <a:t>Base: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2900">
                <a:tc>
                  <a:txBody>
                    <a:bodyPr/>
                    <a:lstStyle/>
                    <a:p>
                      <a:r>
                        <a:rPr lang="en-GB" sz="1400" b="1" dirty="0"/>
                        <a:t>Filling:</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0367">
                <a:tc>
                  <a:txBody>
                    <a:bodyPr/>
                    <a:lstStyle/>
                    <a:p>
                      <a:r>
                        <a:rPr lang="en-GB" sz="1400" b="1" dirty="0"/>
                        <a:t>Decoration: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Rectangle 27"/>
          <p:cNvSpPr/>
          <p:nvPr/>
        </p:nvSpPr>
        <p:spPr>
          <a:xfrm>
            <a:off x="1296194" y="4588013"/>
            <a:ext cx="2016224" cy="632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392538" y="5558461"/>
            <a:ext cx="2016224" cy="632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336601" y="6713975"/>
            <a:ext cx="2016224" cy="632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313731" y="4734787"/>
            <a:ext cx="1981150" cy="307777"/>
          </a:xfrm>
          <a:prstGeom prst="rect">
            <a:avLst/>
          </a:prstGeom>
          <a:noFill/>
        </p:spPr>
        <p:txBody>
          <a:bodyPr wrap="square" rtlCol="0">
            <a:spAutoFit/>
          </a:bodyPr>
          <a:lstStyle/>
          <a:p>
            <a:pPr algn="ctr"/>
            <a:r>
              <a:rPr lang="en-GB" sz="1400" dirty="0"/>
              <a:t>Base ingredients </a:t>
            </a:r>
          </a:p>
        </p:txBody>
      </p:sp>
      <p:sp>
        <p:nvSpPr>
          <p:cNvPr id="32" name="TextBox 31"/>
          <p:cNvSpPr txBox="1"/>
          <p:nvPr/>
        </p:nvSpPr>
        <p:spPr>
          <a:xfrm>
            <a:off x="4680570" y="5720623"/>
            <a:ext cx="1440160" cy="307777"/>
          </a:xfrm>
          <a:prstGeom prst="rect">
            <a:avLst/>
          </a:prstGeom>
          <a:noFill/>
        </p:spPr>
        <p:txBody>
          <a:bodyPr wrap="square" rtlCol="0">
            <a:spAutoFit/>
          </a:bodyPr>
          <a:lstStyle/>
          <a:p>
            <a:pPr algn="ctr"/>
            <a:r>
              <a:rPr lang="en-GB" sz="1400" dirty="0"/>
              <a:t>Filling</a:t>
            </a:r>
          </a:p>
        </p:txBody>
      </p:sp>
      <p:sp>
        <p:nvSpPr>
          <p:cNvPr id="33" name="TextBox 32"/>
          <p:cNvSpPr txBox="1"/>
          <p:nvPr/>
        </p:nvSpPr>
        <p:spPr>
          <a:xfrm>
            <a:off x="1417204" y="6837665"/>
            <a:ext cx="1800200" cy="307777"/>
          </a:xfrm>
          <a:prstGeom prst="rect">
            <a:avLst/>
          </a:prstGeom>
          <a:noFill/>
        </p:spPr>
        <p:txBody>
          <a:bodyPr wrap="square" rtlCol="0">
            <a:spAutoFit/>
          </a:bodyPr>
          <a:lstStyle/>
          <a:p>
            <a:pPr algn="ctr"/>
            <a:r>
              <a:rPr lang="en-GB" sz="1400" dirty="0"/>
              <a:t>Decoration </a:t>
            </a:r>
          </a:p>
        </p:txBody>
      </p:sp>
    </p:spTree>
    <p:extLst>
      <p:ext uri="{BB962C8B-B14F-4D97-AF65-F5344CB8AC3E}">
        <p14:creationId xmlns:p14="http://schemas.microsoft.com/office/powerpoint/2010/main" val="391414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60045" y="179342"/>
            <a:ext cx="6480810" cy="2114824"/>
          </a:xfrm>
        </p:spPr>
        <p:txBody>
          <a:bodyPr>
            <a:noAutofit/>
          </a:bodyPr>
          <a:lstStyle/>
          <a:p>
            <a:pPr marL="0" indent="0" algn="ctr">
              <a:buNone/>
            </a:pPr>
            <a:r>
              <a:rPr lang="en-GB" sz="1400" i="1" dirty="0"/>
              <a:t>Obesity is becoming one of the most common childhood health problems in Europe and has the greatest impact for future negative health consequences </a:t>
            </a:r>
            <a:r>
              <a:rPr lang="en-GB" sz="1400" dirty="0"/>
              <a:t>(Chinn and Rona, 2001).</a:t>
            </a:r>
          </a:p>
          <a:p>
            <a:pPr marL="0" indent="0" algn="ctr">
              <a:buNone/>
            </a:pPr>
            <a:endParaRPr lang="en-GB" sz="1400" dirty="0"/>
          </a:p>
          <a:p>
            <a:pPr marL="0" indent="0" algn="ctr">
              <a:buNone/>
            </a:pPr>
            <a:r>
              <a:rPr lang="en-GB" sz="1400" dirty="0"/>
              <a:t>‘We are what we eat’. </a:t>
            </a:r>
          </a:p>
          <a:p>
            <a:pPr marL="0" indent="0" algn="ctr">
              <a:buNone/>
            </a:pPr>
            <a:endParaRPr lang="en-GB" sz="1400" dirty="0"/>
          </a:p>
          <a:p>
            <a:pPr marL="0" indent="0" algn="ctr">
              <a:buNone/>
            </a:pPr>
            <a:r>
              <a:rPr lang="en-GB" sz="1400" dirty="0"/>
              <a:t>An unbalanced diet will result in physical problems, such as weight gain or loss, decayed teeth or other illnesses. Choosing foods that provide the nutrients we need in the amounts our bodies require is an important part of being healthy and staying healthy.</a:t>
            </a:r>
          </a:p>
        </p:txBody>
      </p:sp>
      <p:sp>
        <p:nvSpPr>
          <p:cNvPr id="8" name="Oval 7"/>
          <p:cNvSpPr/>
          <p:nvPr/>
        </p:nvSpPr>
        <p:spPr>
          <a:xfrm>
            <a:off x="2449271" y="5472683"/>
            <a:ext cx="2419469" cy="595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8747" tIns="49374" rIns="98747" bIns="49374" rtlCol="0" anchor="ctr"/>
          <a:lstStyle/>
          <a:p>
            <a:pPr algn="ctr"/>
            <a:endParaRPr lang="en-GB"/>
          </a:p>
        </p:txBody>
      </p:sp>
      <p:sp>
        <p:nvSpPr>
          <p:cNvPr id="10" name="TextBox 9"/>
          <p:cNvSpPr txBox="1"/>
          <p:nvPr/>
        </p:nvSpPr>
        <p:spPr>
          <a:xfrm>
            <a:off x="2727840" y="5575012"/>
            <a:ext cx="1814602" cy="299767"/>
          </a:xfrm>
          <a:prstGeom prst="rect">
            <a:avLst/>
          </a:prstGeom>
          <a:noFill/>
        </p:spPr>
        <p:txBody>
          <a:bodyPr wrap="square" lIns="98747" tIns="49374" rIns="98747" bIns="49374" rtlCol="0">
            <a:spAutoFit/>
          </a:bodyPr>
          <a:lstStyle/>
          <a:p>
            <a:pPr algn="ctr"/>
            <a:r>
              <a:rPr lang="en-GB" sz="1300" dirty="0"/>
              <a:t>Analysis of context </a:t>
            </a:r>
          </a:p>
        </p:txBody>
      </p:sp>
      <p:sp>
        <p:nvSpPr>
          <p:cNvPr id="2" name="Slide Number Placeholder 1"/>
          <p:cNvSpPr>
            <a:spLocks noGrp="1"/>
          </p:cNvSpPr>
          <p:nvPr>
            <p:ph type="sldNum" sz="quarter" idx="12"/>
          </p:nvPr>
        </p:nvSpPr>
        <p:spPr/>
        <p:txBody>
          <a:bodyPr/>
          <a:lstStyle/>
          <a:p>
            <a:fld id="{F7D2787F-54BE-45FE-9759-C781E90057C6}" type="slidenum">
              <a:rPr lang="en-GB" smtClean="0"/>
              <a:t>14</a:t>
            </a:fld>
            <a:endParaRPr lang="en-GB"/>
          </a:p>
        </p:txBody>
      </p:sp>
      <p:cxnSp>
        <p:nvCxnSpPr>
          <p:cNvPr id="4" name="Straight Arrow Connector 3"/>
          <p:cNvCxnSpPr>
            <a:stCxn id="8" idx="7"/>
          </p:cNvCxnSpPr>
          <p:nvPr/>
        </p:nvCxnSpPr>
        <p:spPr>
          <a:xfrm flipV="1">
            <a:off x="4514417" y="5040635"/>
            <a:ext cx="478049" cy="519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4145" y="4578970"/>
            <a:ext cx="2298368" cy="461665"/>
          </a:xfrm>
          <a:prstGeom prst="rect">
            <a:avLst/>
          </a:prstGeom>
          <a:noFill/>
        </p:spPr>
        <p:txBody>
          <a:bodyPr wrap="square" rtlCol="0">
            <a:spAutoFit/>
          </a:bodyPr>
          <a:lstStyle/>
          <a:p>
            <a:pPr algn="ctr"/>
            <a:r>
              <a:rPr lang="en-GB" sz="1200" dirty="0"/>
              <a:t>What do we mean by an unhealthy diet? </a:t>
            </a:r>
          </a:p>
        </p:txBody>
      </p:sp>
      <p:cxnSp>
        <p:nvCxnSpPr>
          <p:cNvPr id="11" name="Straight Arrow Connector 10"/>
          <p:cNvCxnSpPr/>
          <p:nvPr/>
        </p:nvCxnSpPr>
        <p:spPr>
          <a:xfrm flipH="1" flipV="1">
            <a:off x="2209457" y="4997982"/>
            <a:ext cx="526971" cy="546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1778" y="4578970"/>
            <a:ext cx="2151726" cy="384721"/>
          </a:xfrm>
          <a:prstGeom prst="rect">
            <a:avLst/>
          </a:prstGeom>
          <a:noFill/>
        </p:spPr>
        <p:txBody>
          <a:bodyPr wrap="square" rtlCol="0">
            <a:spAutoFit/>
          </a:bodyPr>
          <a:lstStyle/>
          <a:p>
            <a:pPr algn="ctr"/>
            <a:r>
              <a:rPr lang="en-GB" sz="1200" dirty="0"/>
              <a:t>What is a healthy diet?</a:t>
            </a:r>
            <a:r>
              <a:rPr lang="en-GB" dirty="0"/>
              <a:t> </a:t>
            </a:r>
          </a:p>
        </p:txBody>
      </p:sp>
      <p:cxnSp>
        <p:nvCxnSpPr>
          <p:cNvPr id="14" name="Straight Arrow Connector 13"/>
          <p:cNvCxnSpPr/>
          <p:nvPr/>
        </p:nvCxnSpPr>
        <p:spPr>
          <a:xfrm flipH="1">
            <a:off x="2062169" y="5875151"/>
            <a:ext cx="547432" cy="499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4702" y="6453704"/>
            <a:ext cx="2328802" cy="261610"/>
          </a:xfrm>
          <a:prstGeom prst="rect">
            <a:avLst/>
          </a:prstGeom>
          <a:noFill/>
        </p:spPr>
        <p:txBody>
          <a:bodyPr wrap="square" rtlCol="0">
            <a:spAutoFit/>
          </a:bodyPr>
          <a:lstStyle/>
          <a:p>
            <a:pPr algn="ctr"/>
            <a:r>
              <a:rPr lang="en-GB" sz="1100" dirty="0"/>
              <a:t>What is obesity ? </a:t>
            </a:r>
          </a:p>
        </p:txBody>
      </p:sp>
      <p:cxnSp>
        <p:nvCxnSpPr>
          <p:cNvPr id="17" name="Straight Arrow Connector 16"/>
          <p:cNvCxnSpPr/>
          <p:nvPr/>
        </p:nvCxnSpPr>
        <p:spPr>
          <a:xfrm>
            <a:off x="4770789" y="5874779"/>
            <a:ext cx="354323" cy="443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6059" y="6353677"/>
            <a:ext cx="2232248" cy="461665"/>
          </a:xfrm>
          <a:prstGeom prst="rect">
            <a:avLst/>
          </a:prstGeom>
          <a:noFill/>
        </p:spPr>
        <p:txBody>
          <a:bodyPr wrap="square" rtlCol="0">
            <a:spAutoFit/>
          </a:bodyPr>
          <a:lstStyle/>
          <a:p>
            <a:pPr algn="ctr"/>
            <a:r>
              <a:rPr lang="en-GB" sz="1200" dirty="0"/>
              <a:t>What do we mean by a healthy life style? </a:t>
            </a:r>
          </a:p>
        </p:txBody>
      </p:sp>
      <p:cxnSp>
        <p:nvCxnSpPr>
          <p:cNvPr id="20" name="Straight Arrow Connector 19"/>
          <p:cNvCxnSpPr/>
          <p:nvPr/>
        </p:nvCxnSpPr>
        <p:spPr>
          <a:xfrm flipH="1">
            <a:off x="3659006" y="6068099"/>
            <a:ext cx="1" cy="98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47226" y="7056859"/>
            <a:ext cx="2223563" cy="646331"/>
          </a:xfrm>
          <a:prstGeom prst="rect">
            <a:avLst/>
          </a:prstGeom>
          <a:noFill/>
        </p:spPr>
        <p:txBody>
          <a:bodyPr wrap="square" rtlCol="0">
            <a:spAutoFit/>
          </a:bodyPr>
          <a:lstStyle/>
          <a:p>
            <a:pPr algn="ctr"/>
            <a:r>
              <a:rPr lang="en-GB" sz="1200" dirty="0"/>
              <a:t>What do we mean by tooth decay?  How do we stop tooth decay? </a:t>
            </a:r>
          </a:p>
        </p:txBody>
      </p:sp>
      <p:sp>
        <p:nvSpPr>
          <p:cNvPr id="22" name="TextBox 21"/>
          <p:cNvSpPr txBox="1"/>
          <p:nvPr/>
        </p:nvSpPr>
        <p:spPr>
          <a:xfrm>
            <a:off x="2852041" y="3858890"/>
            <a:ext cx="1590064" cy="461665"/>
          </a:xfrm>
          <a:prstGeom prst="rect">
            <a:avLst/>
          </a:prstGeom>
          <a:noFill/>
        </p:spPr>
        <p:txBody>
          <a:bodyPr wrap="square" rtlCol="0">
            <a:spAutoFit/>
          </a:bodyPr>
          <a:lstStyle/>
          <a:p>
            <a:pPr algn="ctr"/>
            <a:r>
              <a:rPr lang="en-GB" sz="1200" dirty="0"/>
              <a:t>What are the healthy eating guidelines? </a:t>
            </a:r>
          </a:p>
        </p:txBody>
      </p:sp>
      <p:cxnSp>
        <p:nvCxnSpPr>
          <p:cNvPr id="24" name="Straight Arrow Connector 23"/>
          <p:cNvCxnSpPr>
            <a:stCxn id="8" idx="0"/>
          </p:cNvCxnSpPr>
          <p:nvPr/>
        </p:nvCxnSpPr>
        <p:spPr>
          <a:xfrm flipH="1" flipV="1">
            <a:off x="3635141" y="4320555"/>
            <a:ext cx="23865"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8993" y="2480394"/>
            <a:ext cx="6654616" cy="1015663"/>
          </a:xfrm>
          <a:prstGeom prst="rect">
            <a:avLst/>
          </a:prstGeom>
          <a:noFill/>
        </p:spPr>
        <p:txBody>
          <a:bodyPr wrap="square" rtlCol="0">
            <a:spAutoFit/>
          </a:bodyPr>
          <a:lstStyle/>
          <a:p>
            <a:r>
              <a:rPr lang="en-GB" sz="2000" b="1" i="1" dirty="0"/>
              <a:t>Task:</a:t>
            </a:r>
          </a:p>
          <a:p>
            <a:r>
              <a:rPr lang="en-GB" sz="2000" b="1" i="1" dirty="0"/>
              <a:t>Use your knowledge and the internet to research the questions below. </a:t>
            </a:r>
          </a:p>
        </p:txBody>
      </p:sp>
      <p:sp>
        <p:nvSpPr>
          <p:cNvPr id="9" name="TextBox 8">
            <a:extLst>
              <a:ext uri="{FF2B5EF4-FFF2-40B4-BE49-F238E27FC236}">
                <a16:creationId xmlns:a16="http://schemas.microsoft.com/office/drawing/2014/main" id="{B25F6BF6-8BC5-490A-BC6F-67B1E2FF9348}"/>
              </a:ext>
            </a:extLst>
          </p:cNvPr>
          <p:cNvSpPr txBox="1"/>
          <p:nvPr/>
        </p:nvSpPr>
        <p:spPr>
          <a:xfrm>
            <a:off x="584702" y="8280995"/>
            <a:ext cx="6223605" cy="677108"/>
          </a:xfrm>
          <a:prstGeom prst="rect">
            <a:avLst/>
          </a:prstGeom>
          <a:noFill/>
        </p:spPr>
        <p:txBody>
          <a:bodyPr wrap="square" rtlCol="0">
            <a:spAutoFit/>
          </a:bodyPr>
          <a:lstStyle/>
          <a:p>
            <a:r>
              <a:rPr lang="en-GB" dirty="0"/>
              <a:t>You can present your answers in a PowerPoint or as a leaflet. Include images where possible.</a:t>
            </a:r>
          </a:p>
        </p:txBody>
      </p:sp>
    </p:spTree>
    <p:extLst>
      <p:ext uri="{BB962C8B-B14F-4D97-AF65-F5344CB8AC3E}">
        <p14:creationId xmlns:p14="http://schemas.microsoft.com/office/powerpoint/2010/main" val="338908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3F99-87A7-4AAB-A59B-E550328BC8FD}"/>
              </a:ext>
            </a:extLst>
          </p:cNvPr>
          <p:cNvSpPr>
            <a:spLocks noGrp="1"/>
          </p:cNvSpPr>
          <p:nvPr>
            <p:ph type="title"/>
          </p:nvPr>
        </p:nvSpPr>
        <p:spPr>
          <a:xfrm>
            <a:off x="360046" y="432554"/>
            <a:ext cx="6480810" cy="935673"/>
          </a:xfrm>
        </p:spPr>
        <p:txBody>
          <a:bodyPr>
            <a:normAutofit fontScale="90000"/>
          </a:bodyPr>
          <a:lstStyle/>
          <a:p>
            <a:r>
              <a:rPr lang="en-GB" sz="2000" b="1" u="sng" dirty="0"/>
              <a:t>Design Brief:</a:t>
            </a:r>
            <a:br>
              <a:rPr lang="en-GB" sz="2000" b="1" u="sng" dirty="0"/>
            </a:br>
            <a:r>
              <a:rPr lang="en-GB" sz="2000" b="1" dirty="0"/>
              <a:t>Design and make a savoury product that contributes to our five a day healthy eating guidelines.</a:t>
            </a:r>
            <a:br>
              <a:rPr lang="en-GB" sz="2000" b="1" dirty="0"/>
            </a:br>
            <a:endParaRPr lang="en-GB" sz="2000" b="1" dirty="0"/>
          </a:p>
        </p:txBody>
      </p:sp>
      <p:sp>
        <p:nvSpPr>
          <p:cNvPr id="3" name="Content Placeholder 2">
            <a:extLst>
              <a:ext uri="{FF2B5EF4-FFF2-40B4-BE49-F238E27FC236}">
                <a16:creationId xmlns:a16="http://schemas.microsoft.com/office/drawing/2014/main" id="{3498207B-F6C3-4545-8244-D65D063A609B}"/>
              </a:ext>
            </a:extLst>
          </p:cNvPr>
          <p:cNvSpPr>
            <a:spLocks noGrp="1"/>
          </p:cNvSpPr>
          <p:nvPr>
            <p:ph idx="1"/>
          </p:nvPr>
        </p:nvSpPr>
        <p:spPr>
          <a:xfrm>
            <a:off x="360045" y="1333657"/>
            <a:ext cx="6480810" cy="7560402"/>
          </a:xfrm>
        </p:spPr>
        <p:txBody>
          <a:bodyPr>
            <a:normAutofit/>
          </a:bodyPr>
          <a:lstStyle/>
          <a:p>
            <a:pPr marL="0" indent="0">
              <a:buNone/>
            </a:pPr>
            <a:r>
              <a:rPr lang="en-GB" sz="1600" dirty="0"/>
              <a:t>Use </a:t>
            </a:r>
            <a:r>
              <a:rPr lang="en-GB" sz="1600" dirty="0">
                <a:hlinkClick r:id="rId2"/>
              </a:rPr>
              <a:t>www.bbcgoodfood.com</a:t>
            </a:r>
            <a:r>
              <a:rPr lang="en-GB" sz="1600" dirty="0"/>
              <a:t> to research at least 5 recipes that fit this design brief.</a:t>
            </a:r>
          </a:p>
          <a:p>
            <a:pPr marL="0" indent="0">
              <a:buNone/>
            </a:pPr>
            <a:r>
              <a:rPr lang="en-GB" sz="1600" dirty="0"/>
              <a:t>You need to include the product name, list of ingredients, product photo and a reason explaining how it fits the design brief.</a:t>
            </a:r>
          </a:p>
          <a:p>
            <a:pPr marL="0" indent="0">
              <a:buNone/>
            </a:pPr>
            <a:r>
              <a:rPr lang="en-GB" sz="2000" b="1" u="sng" dirty="0"/>
              <a:t>WAGOLL:</a:t>
            </a:r>
          </a:p>
          <a:p>
            <a:pPr marL="0" indent="0">
              <a:buNone/>
            </a:pPr>
            <a:r>
              <a:rPr lang="en-GB" sz="2000" b="1" u="sng" dirty="0"/>
              <a:t>Recipe 1: Chicken &amp; Mango Stir Fry</a:t>
            </a:r>
          </a:p>
        </p:txBody>
      </p:sp>
      <p:sp>
        <p:nvSpPr>
          <p:cNvPr id="4" name="Slide Number Placeholder 3">
            <a:extLst>
              <a:ext uri="{FF2B5EF4-FFF2-40B4-BE49-F238E27FC236}">
                <a16:creationId xmlns:a16="http://schemas.microsoft.com/office/drawing/2014/main" id="{DAA3CDF8-6225-45E7-AA17-F08C8994CD5D}"/>
              </a:ext>
            </a:extLst>
          </p:cNvPr>
          <p:cNvSpPr>
            <a:spLocks noGrp="1"/>
          </p:cNvSpPr>
          <p:nvPr>
            <p:ph type="sldNum" sz="quarter" idx="12"/>
          </p:nvPr>
        </p:nvSpPr>
        <p:spPr/>
        <p:txBody>
          <a:bodyPr/>
          <a:lstStyle/>
          <a:p>
            <a:fld id="{F7D2787F-54BE-45FE-9759-C781E90057C6}" type="slidenum">
              <a:rPr lang="en-GB" smtClean="0"/>
              <a:t>15</a:t>
            </a:fld>
            <a:endParaRPr lang="en-GB" dirty="0"/>
          </a:p>
        </p:txBody>
      </p:sp>
      <p:pic>
        <p:nvPicPr>
          <p:cNvPr id="5" name="Picture 4">
            <a:extLst>
              <a:ext uri="{FF2B5EF4-FFF2-40B4-BE49-F238E27FC236}">
                <a16:creationId xmlns:a16="http://schemas.microsoft.com/office/drawing/2014/main" id="{BD2AFE9F-C895-4DCF-B82B-BC6048ED3460}"/>
              </a:ext>
            </a:extLst>
          </p:cNvPr>
          <p:cNvPicPr>
            <a:picLocks noChangeAspect="1"/>
          </p:cNvPicPr>
          <p:nvPr/>
        </p:nvPicPr>
        <p:blipFill>
          <a:blip r:embed="rId3"/>
          <a:stretch>
            <a:fillRect/>
          </a:stretch>
        </p:blipFill>
        <p:spPr>
          <a:xfrm>
            <a:off x="375104" y="3193993"/>
            <a:ext cx="2409825" cy="2209800"/>
          </a:xfrm>
          <a:prstGeom prst="rect">
            <a:avLst/>
          </a:prstGeom>
        </p:spPr>
      </p:pic>
      <p:pic>
        <p:nvPicPr>
          <p:cNvPr id="6" name="Picture 5">
            <a:extLst>
              <a:ext uri="{FF2B5EF4-FFF2-40B4-BE49-F238E27FC236}">
                <a16:creationId xmlns:a16="http://schemas.microsoft.com/office/drawing/2014/main" id="{24C1D9A1-D7E3-4C74-9217-DA17936A575F}"/>
              </a:ext>
            </a:extLst>
          </p:cNvPr>
          <p:cNvPicPr>
            <a:picLocks noChangeAspect="1"/>
          </p:cNvPicPr>
          <p:nvPr/>
        </p:nvPicPr>
        <p:blipFill>
          <a:blip r:embed="rId4"/>
          <a:stretch>
            <a:fillRect/>
          </a:stretch>
        </p:blipFill>
        <p:spPr>
          <a:xfrm>
            <a:off x="382419" y="5544691"/>
            <a:ext cx="2028825" cy="3714750"/>
          </a:xfrm>
          <a:prstGeom prst="rect">
            <a:avLst/>
          </a:prstGeom>
        </p:spPr>
      </p:pic>
      <p:pic>
        <p:nvPicPr>
          <p:cNvPr id="7" name="Picture 6">
            <a:extLst>
              <a:ext uri="{FF2B5EF4-FFF2-40B4-BE49-F238E27FC236}">
                <a16:creationId xmlns:a16="http://schemas.microsoft.com/office/drawing/2014/main" id="{E7C6F59D-0539-4447-8572-B49F58E9FB26}"/>
              </a:ext>
            </a:extLst>
          </p:cNvPr>
          <p:cNvPicPr>
            <a:picLocks noChangeAspect="1"/>
          </p:cNvPicPr>
          <p:nvPr/>
        </p:nvPicPr>
        <p:blipFill>
          <a:blip r:embed="rId5"/>
          <a:stretch>
            <a:fillRect/>
          </a:stretch>
        </p:blipFill>
        <p:spPr>
          <a:xfrm>
            <a:off x="2952378" y="3103411"/>
            <a:ext cx="2409825" cy="6924675"/>
          </a:xfrm>
          <a:prstGeom prst="rect">
            <a:avLst/>
          </a:prstGeom>
        </p:spPr>
      </p:pic>
      <p:sp>
        <p:nvSpPr>
          <p:cNvPr id="8" name="TextBox 7">
            <a:extLst>
              <a:ext uri="{FF2B5EF4-FFF2-40B4-BE49-F238E27FC236}">
                <a16:creationId xmlns:a16="http://schemas.microsoft.com/office/drawing/2014/main" id="{3D07EE9E-37F5-4A1E-A5D9-FFB47E9798E9}"/>
              </a:ext>
            </a:extLst>
          </p:cNvPr>
          <p:cNvSpPr txBox="1"/>
          <p:nvPr/>
        </p:nvSpPr>
        <p:spPr>
          <a:xfrm>
            <a:off x="382419" y="10028086"/>
            <a:ext cx="5954335" cy="677108"/>
          </a:xfrm>
          <a:prstGeom prst="rect">
            <a:avLst/>
          </a:prstGeom>
          <a:noFill/>
        </p:spPr>
        <p:txBody>
          <a:bodyPr wrap="square" rtlCol="0">
            <a:spAutoFit/>
          </a:bodyPr>
          <a:lstStyle/>
          <a:p>
            <a:r>
              <a:rPr lang="en-GB" dirty="0"/>
              <a:t>This dish is low in fat and contains at least 2 portion of vegetables. It is cooked quickly so it retains nutrients.</a:t>
            </a:r>
          </a:p>
        </p:txBody>
      </p:sp>
    </p:spTree>
    <p:extLst>
      <p:ext uri="{BB962C8B-B14F-4D97-AF65-F5344CB8AC3E}">
        <p14:creationId xmlns:p14="http://schemas.microsoft.com/office/powerpoint/2010/main" val="409804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16</a:t>
            </a:fld>
            <a:endParaRPr lang="en-GB"/>
          </a:p>
        </p:txBody>
      </p:sp>
      <p:sp>
        <p:nvSpPr>
          <p:cNvPr id="11" name="TextBox 10"/>
          <p:cNvSpPr txBox="1"/>
          <p:nvPr/>
        </p:nvSpPr>
        <p:spPr>
          <a:xfrm>
            <a:off x="524034" y="289162"/>
            <a:ext cx="6028743" cy="338554"/>
          </a:xfrm>
          <a:prstGeom prst="rect">
            <a:avLst/>
          </a:prstGeom>
          <a:noFill/>
        </p:spPr>
        <p:txBody>
          <a:bodyPr wrap="square" rtlCol="0">
            <a:spAutoFit/>
          </a:bodyPr>
          <a:lstStyle/>
          <a:p>
            <a:r>
              <a:rPr lang="en-GB" sz="1600" b="1" dirty="0"/>
              <a:t>Creating a Traffic Light label for one of your 5 a day dishes: </a:t>
            </a:r>
          </a:p>
        </p:txBody>
      </p:sp>
      <p:sp>
        <p:nvSpPr>
          <p:cNvPr id="3" name="Rectangle 2">
            <a:extLst>
              <a:ext uri="{FF2B5EF4-FFF2-40B4-BE49-F238E27FC236}">
                <a16:creationId xmlns:a16="http://schemas.microsoft.com/office/drawing/2014/main" id="{0B49A639-1304-43A9-884D-B85761E06D96}"/>
              </a:ext>
            </a:extLst>
          </p:cNvPr>
          <p:cNvSpPr/>
          <p:nvPr/>
        </p:nvSpPr>
        <p:spPr>
          <a:xfrm>
            <a:off x="524034" y="779737"/>
            <a:ext cx="6406786" cy="5940088"/>
          </a:xfrm>
          <a:prstGeom prst="rect">
            <a:avLst/>
          </a:prstGeom>
        </p:spPr>
        <p:txBody>
          <a:bodyPr wrap="square">
            <a:spAutoFit/>
          </a:bodyPr>
          <a:lstStyle/>
          <a:p>
            <a:r>
              <a:rPr lang="en-GB" dirty="0"/>
              <a:t>To calculate the nutritional profile of your product use </a:t>
            </a:r>
            <a:r>
              <a:rPr lang="en-GB" dirty="0">
                <a:hlinkClick r:id="rId2"/>
              </a:rPr>
              <a:t>http://explorefood.foodafactoflife.org.uk/</a:t>
            </a:r>
            <a:endParaRPr lang="en-GB" dirty="0"/>
          </a:p>
          <a:p>
            <a:pPr marL="514350" indent="-514350">
              <a:buAutoNum type="arabicPeriod"/>
            </a:pPr>
            <a:r>
              <a:rPr lang="en-GB" dirty="0"/>
              <a:t>Click on ‘calculate a recipe’</a:t>
            </a:r>
          </a:p>
          <a:p>
            <a:pPr marL="514350" indent="-514350">
              <a:buAutoNum type="arabicPeriod"/>
            </a:pPr>
            <a:r>
              <a:rPr lang="en-GB" dirty="0"/>
              <a:t>Type in the product name.</a:t>
            </a:r>
          </a:p>
          <a:p>
            <a:pPr marL="514350" indent="-514350">
              <a:buAutoNum type="arabicPeriod"/>
            </a:pPr>
            <a:r>
              <a:rPr lang="en-GB" dirty="0"/>
              <a:t>Enter ALL the ingredients that you used in your dish, including the weight in grams.</a:t>
            </a:r>
          </a:p>
          <a:p>
            <a:pPr marL="514350" indent="-514350">
              <a:buAutoNum type="arabicPeriod"/>
            </a:pPr>
            <a:r>
              <a:rPr lang="en-GB" dirty="0"/>
              <a:t>Type in the number of portions at the top.</a:t>
            </a:r>
          </a:p>
          <a:p>
            <a:pPr marL="514350" indent="-514350">
              <a:buAutoNum type="arabicPeriod"/>
            </a:pPr>
            <a:r>
              <a:rPr lang="en-GB" dirty="0"/>
              <a:t>Press ‘calculate’.</a:t>
            </a:r>
          </a:p>
          <a:p>
            <a:pPr marL="514350" indent="-514350">
              <a:buAutoNum type="arabicPeriod"/>
            </a:pPr>
            <a:r>
              <a:rPr lang="en-GB" dirty="0"/>
              <a:t>Click on ‘View summary’ on the bottom left.</a:t>
            </a:r>
          </a:p>
          <a:p>
            <a:pPr marL="514350" indent="-514350">
              <a:buAutoNum type="arabicPeriod"/>
            </a:pPr>
            <a:r>
              <a:rPr lang="en-GB" dirty="0"/>
              <a:t>Click on ‘Create label’. Name your product.</a:t>
            </a:r>
          </a:p>
          <a:p>
            <a:pPr marL="514350" indent="-514350">
              <a:buAutoNum type="arabicPeriod"/>
            </a:pPr>
            <a:r>
              <a:rPr lang="en-GB" dirty="0"/>
              <a:t>Use snipping tool to put your label into the space below: </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r>
              <a:rPr lang="en-GB" b="1" dirty="0"/>
              <a:t>WAGOLL: </a:t>
            </a:r>
          </a:p>
        </p:txBody>
      </p:sp>
      <p:pic>
        <p:nvPicPr>
          <p:cNvPr id="18" name="Picture 17">
            <a:extLst>
              <a:ext uri="{FF2B5EF4-FFF2-40B4-BE49-F238E27FC236}">
                <a16:creationId xmlns:a16="http://schemas.microsoft.com/office/drawing/2014/main" id="{BFA8C63A-44C8-4DBF-AB41-6DB5286A69FB}"/>
              </a:ext>
            </a:extLst>
          </p:cNvPr>
          <p:cNvPicPr>
            <a:picLocks noChangeAspect="1"/>
          </p:cNvPicPr>
          <p:nvPr/>
        </p:nvPicPr>
        <p:blipFill>
          <a:blip r:embed="rId3"/>
          <a:stretch>
            <a:fillRect/>
          </a:stretch>
        </p:blipFill>
        <p:spPr>
          <a:xfrm>
            <a:off x="2911455" y="6120755"/>
            <a:ext cx="3918083" cy="4557436"/>
          </a:xfrm>
          <a:prstGeom prst="rect">
            <a:avLst/>
          </a:prstGeom>
        </p:spPr>
      </p:pic>
    </p:spTree>
    <p:extLst>
      <p:ext uri="{BB962C8B-B14F-4D97-AF65-F5344CB8AC3E}">
        <p14:creationId xmlns:p14="http://schemas.microsoft.com/office/powerpoint/2010/main" val="328874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17</a:t>
            </a:fld>
            <a:endParaRPr lang="en-GB"/>
          </a:p>
        </p:txBody>
      </p:sp>
      <p:sp>
        <p:nvSpPr>
          <p:cNvPr id="2" name="TextBox 1">
            <a:extLst>
              <a:ext uri="{FF2B5EF4-FFF2-40B4-BE49-F238E27FC236}">
                <a16:creationId xmlns:a16="http://schemas.microsoft.com/office/drawing/2014/main" id="{6D7B52D0-1921-4946-9314-B0A5F7AE41FC}"/>
              </a:ext>
            </a:extLst>
          </p:cNvPr>
          <p:cNvSpPr txBox="1"/>
          <p:nvPr/>
        </p:nvSpPr>
        <p:spPr>
          <a:xfrm>
            <a:off x="360090" y="288107"/>
            <a:ext cx="6120680" cy="1261884"/>
          </a:xfrm>
          <a:prstGeom prst="rect">
            <a:avLst/>
          </a:prstGeom>
          <a:noFill/>
          <a:ln w="57150">
            <a:solidFill>
              <a:srgbClr val="FF0000"/>
            </a:solidFill>
          </a:ln>
        </p:spPr>
        <p:txBody>
          <a:bodyPr wrap="square" rtlCol="0">
            <a:spAutoFit/>
          </a:bodyPr>
          <a:lstStyle/>
          <a:p>
            <a:r>
              <a:rPr lang="en-GB" dirty="0"/>
              <a:t>If you have an adult to supervise you,  you could make some of the dishes that you have researched.</a:t>
            </a:r>
          </a:p>
          <a:p>
            <a:endParaRPr lang="en-GB" dirty="0"/>
          </a:p>
          <a:p>
            <a:r>
              <a:rPr lang="en-GB" dirty="0"/>
              <a:t>Take a photo of the final dish too if you can.</a:t>
            </a:r>
          </a:p>
        </p:txBody>
      </p:sp>
    </p:spTree>
    <p:extLst>
      <p:ext uri="{BB962C8B-B14F-4D97-AF65-F5344CB8AC3E}">
        <p14:creationId xmlns:p14="http://schemas.microsoft.com/office/powerpoint/2010/main" val="418412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848963342"/>
              </p:ext>
            </p:extLst>
          </p:nvPr>
        </p:nvGraphicFramePr>
        <p:xfrm>
          <a:off x="517098" y="945168"/>
          <a:ext cx="6279515" cy="6971416"/>
        </p:xfrm>
        <a:graphic>
          <a:graphicData uri="http://schemas.openxmlformats.org/drawingml/2006/table">
            <a:tbl>
              <a:tblPr firstRow="1" firstCol="1" bandRow="1">
                <a:tableStyleId>{5C22544A-7EE6-4342-B048-85BDC9FD1C3A}</a:tableStyleId>
              </a:tblPr>
              <a:tblGrid>
                <a:gridCol w="2319020">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2700020">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en-GB" sz="1400" b="0" dirty="0">
                          <a:solidFill>
                            <a:schemeClr val="tx1"/>
                          </a:solidFill>
                          <a:effectLst/>
                        </a:rPr>
                        <a:t>1.  Mop up spills immediately</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b="0" dirty="0">
                          <a:solidFill>
                            <a:schemeClr val="tx1"/>
                          </a:solidFill>
                          <a:effectLst/>
                        </a:rPr>
                        <a:t>to reduce the risk of food poisoning</a:t>
                      </a:r>
                      <a:endParaRPr lang="en-GB" sz="1100" b="0" dirty="0">
                        <a:solidFill>
                          <a:schemeClr val="tx1"/>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GB" sz="1400" b="0" dirty="0">
                          <a:solidFill>
                            <a:schemeClr val="tx1"/>
                          </a:solidFill>
                          <a:effectLst/>
                        </a:rPr>
                        <a:t>2.  Wash your hands</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a:effectLst/>
                        </a:rPr>
                        <a:t> </a:t>
                      </a:r>
                      <a:endParaRPr lang="en-GB" sz="110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b="0" dirty="0">
                          <a:solidFill>
                            <a:schemeClr val="tx1"/>
                          </a:solidFill>
                          <a:effectLst/>
                        </a:rPr>
                        <a:t>so you can’t electrocute yourself</a:t>
                      </a:r>
                      <a:endParaRPr lang="en-GB" sz="1100" b="0" dirty="0">
                        <a:solidFill>
                          <a:schemeClr val="tx1"/>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GB" sz="1400" b="0" dirty="0">
                          <a:solidFill>
                            <a:schemeClr val="tx1"/>
                          </a:solidFill>
                          <a:effectLst/>
                        </a:rPr>
                        <a:t>3.  Tie back long hair</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a:effectLst/>
                        </a:rPr>
                        <a:t>to prevent cross contamination</a:t>
                      </a:r>
                      <a:endParaRPr lang="en-GB" sz="110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GB" sz="1400" b="0" dirty="0">
                          <a:solidFill>
                            <a:schemeClr val="tx1"/>
                          </a:solidFill>
                          <a:effectLst/>
                        </a:rPr>
                        <a:t>4.   Always tuck bags and stools under the desk</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endParaRPr>
                    </a:p>
                    <a:p>
                      <a:pPr marL="0" marR="0">
                        <a:lnSpc>
                          <a:spcPct val="115000"/>
                        </a:lnSpc>
                        <a:spcBef>
                          <a:spcPts val="0"/>
                        </a:spcBef>
                        <a:spcAft>
                          <a:spcPts val="0"/>
                        </a:spcAft>
                      </a:pPr>
                      <a:r>
                        <a:rPr lang="en-GB" sz="1400" dirty="0">
                          <a:effectLst/>
                        </a:rPr>
                        <a:t>to prevent hairs falling into food</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GB" sz="1400" b="0" dirty="0">
                          <a:solidFill>
                            <a:schemeClr val="tx1"/>
                          </a:solidFill>
                          <a:effectLst/>
                        </a:rPr>
                        <a:t>5.  Turn pan handles to the side on the hob</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so they are safely out of the way and to prevent any trips / falls</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GB" sz="1400" b="0" dirty="0">
                          <a:solidFill>
                            <a:schemeClr val="tx1"/>
                          </a:solidFill>
                          <a:effectLst/>
                        </a:rPr>
                        <a:t>6.  Store foods at the correct temperature</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a:effectLst/>
                        </a:rPr>
                        <a:t> </a:t>
                      </a:r>
                      <a:endParaRPr lang="en-GB" sz="110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to prevent any cuts or injuries</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GB" sz="1400" b="0" dirty="0">
                          <a:solidFill>
                            <a:schemeClr val="tx1"/>
                          </a:solidFill>
                          <a:effectLst/>
                        </a:rPr>
                        <a:t>7.   Carry sharp knives pointing downwards</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a:effectLst/>
                        </a:rPr>
                        <a:t> </a:t>
                      </a:r>
                      <a:endParaRPr lang="en-GB" sz="110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to prevent slips and falls</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GB" sz="1400" b="0" dirty="0">
                          <a:solidFill>
                            <a:schemeClr val="tx1"/>
                          </a:solidFill>
                          <a:effectLst/>
                        </a:rPr>
                        <a:t>8.   Never handle electrical equipment with wet hands</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so that no one can knock into them and knock them off the hob</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GB" sz="1400" b="0" dirty="0">
                          <a:solidFill>
                            <a:schemeClr val="tx1"/>
                          </a:solidFill>
                          <a:effectLst/>
                        </a:rPr>
                        <a:t>9.  Always wash your knife and chopping board after cutting raw meat</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 </a:t>
                      </a:r>
                      <a:endParaRPr lang="en-GB" sz="1100" dirty="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to remove visible dirt and bacteria</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GB" sz="1400" b="0" dirty="0">
                          <a:solidFill>
                            <a:schemeClr val="tx1"/>
                          </a:solidFill>
                          <a:effectLst/>
                        </a:rPr>
                        <a:t>10. Do not touch your hair or face nor lick your fingers when cooking</a:t>
                      </a:r>
                      <a:endParaRPr lang="en-GB" sz="1100" b="0" dirty="0">
                        <a:solidFill>
                          <a:schemeClr val="tx1"/>
                        </a:solidFill>
                        <a:effectLst/>
                      </a:endParaRPr>
                    </a:p>
                    <a:p>
                      <a:pPr marL="0" marR="0">
                        <a:lnSpc>
                          <a:spcPct val="115000"/>
                        </a:lnSpc>
                        <a:spcBef>
                          <a:spcPts val="0"/>
                        </a:spcBef>
                        <a:spcAft>
                          <a:spcPts val="0"/>
                        </a:spcAft>
                      </a:pPr>
                      <a:r>
                        <a:rPr lang="en-GB" sz="1400" b="0" dirty="0">
                          <a:solidFill>
                            <a:schemeClr val="tx1"/>
                          </a:solidFill>
                          <a:effectLst/>
                        </a:rPr>
                        <a:t> </a:t>
                      </a:r>
                      <a:endParaRPr lang="en-GB" sz="1100" b="0" dirty="0">
                        <a:solidFill>
                          <a:schemeClr val="tx1"/>
                        </a:solidFill>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a:effectLst/>
                        </a:rPr>
                        <a:t> </a:t>
                      </a:r>
                      <a:endParaRPr lang="en-GB" sz="1100">
                        <a:effectLst/>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GB" sz="1400" dirty="0">
                          <a:effectLst/>
                        </a:rPr>
                        <a:t>as this is not hygienic</a:t>
                      </a:r>
                      <a:endParaRPr lang="en-GB" sz="1100" dirty="0">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9"/>
                  </a:ext>
                </a:extLst>
              </a:tr>
            </a:tbl>
          </a:graphicData>
        </a:graphic>
      </p:graphicFrame>
      <p:sp>
        <p:nvSpPr>
          <p:cNvPr id="6" name="AutoShape 1"/>
          <p:cNvSpPr>
            <a:spLocks noChangeShapeType="1"/>
          </p:cNvSpPr>
          <p:nvPr/>
        </p:nvSpPr>
        <p:spPr bwMode="auto">
          <a:xfrm flipV="1">
            <a:off x="2899974" y="4147591"/>
            <a:ext cx="1268412" cy="58737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488926" y="483503"/>
            <a:ext cx="6336704" cy="461665"/>
          </a:xfrm>
          <a:prstGeom prst="rect">
            <a:avLst/>
          </a:prstGeom>
        </p:spPr>
        <p:txBody>
          <a:bodyPr wrap="square">
            <a:spAutoFit/>
          </a:bodyPr>
          <a:lstStyle/>
          <a:p>
            <a:r>
              <a:rPr lang="en-GB" sz="1200" dirty="0"/>
              <a:t>Match up the health and safety rule with the correct reason in the list below. The first one has been done for you.</a:t>
            </a:r>
          </a:p>
        </p:txBody>
      </p:sp>
      <p:sp>
        <p:nvSpPr>
          <p:cNvPr id="8" name="Rectangle 7"/>
          <p:cNvSpPr/>
          <p:nvPr/>
        </p:nvSpPr>
        <p:spPr>
          <a:xfrm>
            <a:off x="398898" y="144949"/>
            <a:ext cx="3135282" cy="338554"/>
          </a:xfrm>
          <a:prstGeom prst="rect">
            <a:avLst/>
          </a:prstGeom>
        </p:spPr>
        <p:txBody>
          <a:bodyPr wrap="none">
            <a:spAutoFit/>
          </a:bodyPr>
          <a:lstStyle/>
          <a:p>
            <a:r>
              <a:rPr lang="en-GB" sz="1600" b="1" dirty="0"/>
              <a:t>Health and Safety – Quick Revision</a:t>
            </a:r>
          </a:p>
        </p:txBody>
      </p:sp>
      <p:sp>
        <p:nvSpPr>
          <p:cNvPr id="9" name="Rectangle 8"/>
          <p:cNvSpPr/>
          <p:nvPr/>
        </p:nvSpPr>
        <p:spPr>
          <a:xfrm>
            <a:off x="488504" y="7992963"/>
            <a:ext cx="6336704" cy="2308324"/>
          </a:xfrm>
          <a:prstGeom prst="rect">
            <a:avLst/>
          </a:prstGeom>
        </p:spPr>
        <p:txBody>
          <a:bodyPr wrap="square">
            <a:spAutoFit/>
          </a:bodyPr>
          <a:lstStyle/>
          <a:p>
            <a:r>
              <a:rPr lang="en-GB" sz="1200" b="1" dirty="0"/>
              <a:t>What is ‘cross contamination’?</a:t>
            </a:r>
          </a:p>
          <a:p>
            <a:endParaRPr lang="en-GB" sz="1200" dirty="0"/>
          </a:p>
          <a:p>
            <a:endParaRPr lang="en-GB" sz="1200" dirty="0"/>
          </a:p>
          <a:p>
            <a:endParaRPr lang="en-GB" sz="1200" dirty="0"/>
          </a:p>
          <a:p>
            <a:endParaRPr lang="en-GB" sz="1200" dirty="0"/>
          </a:p>
          <a:p>
            <a:endParaRPr lang="en-GB" sz="1200" dirty="0"/>
          </a:p>
          <a:p>
            <a:r>
              <a:rPr lang="en-GB" sz="1200" dirty="0"/>
              <a:t>What is the correct temperature for a fridge? __________________________ </a:t>
            </a:r>
          </a:p>
          <a:p>
            <a:endParaRPr lang="en-GB" sz="1200" dirty="0"/>
          </a:p>
          <a:p>
            <a:r>
              <a:rPr lang="en-GB" sz="1200" dirty="0"/>
              <a:t>List </a:t>
            </a:r>
            <a:r>
              <a:rPr lang="en-GB" sz="1200" b="1" dirty="0"/>
              <a:t>fou</a:t>
            </a:r>
            <a:r>
              <a:rPr lang="en-GB" sz="1200" dirty="0"/>
              <a:t>r foods that are </a:t>
            </a:r>
            <a:r>
              <a:rPr lang="en-GB" sz="1200" b="1" dirty="0"/>
              <a:t>high</a:t>
            </a:r>
            <a:r>
              <a:rPr lang="en-GB" sz="1200" dirty="0"/>
              <a:t> risk foods  -</a:t>
            </a:r>
          </a:p>
          <a:p>
            <a:endParaRPr lang="en-GB" sz="1200" dirty="0"/>
          </a:p>
          <a:p>
            <a:r>
              <a:rPr lang="en-GB" sz="1200" dirty="0"/>
              <a:t>List </a:t>
            </a:r>
            <a:r>
              <a:rPr lang="en-GB" sz="1200" b="1" dirty="0"/>
              <a:t>four</a:t>
            </a:r>
            <a:r>
              <a:rPr lang="en-GB" sz="1200" dirty="0"/>
              <a:t> foods that are </a:t>
            </a:r>
            <a:r>
              <a:rPr lang="en-GB" sz="1200" b="1" dirty="0"/>
              <a:t>low </a:t>
            </a:r>
            <a:r>
              <a:rPr lang="en-GB" sz="1200" dirty="0"/>
              <a:t>risk foods:</a:t>
            </a:r>
            <a:endParaRPr lang="en-GB" sz="1200" dirty="0">
              <a:solidFill>
                <a:srgbClr val="FF0000"/>
              </a:solidFill>
            </a:endParaRPr>
          </a:p>
          <a:p>
            <a:endParaRPr lang="en-GB" sz="1200" dirty="0"/>
          </a:p>
        </p:txBody>
      </p:sp>
      <p:cxnSp>
        <p:nvCxnSpPr>
          <p:cNvPr id="11" name="Straight Connector 10"/>
          <p:cNvCxnSpPr/>
          <p:nvPr/>
        </p:nvCxnSpPr>
        <p:spPr>
          <a:xfrm>
            <a:off x="2520330" y="8280995"/>
            <a:ext cx="43048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8504" y="8641035"/>
            <a:ext cx="6336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926" y="9001075"/>
            <a:ext cx="63367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5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6" y="1369596"/>
            <a:ext cx="2525914" cy="248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057" y="946589"/>
            <a:ext cx="2665160" cy="297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41" y="5554310"/>
            <a:ext cx="2754774" cy="358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703" y="5822019"/>
            <a:ext cx="2796563" cy="309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5462178" y="10059592"/>
            <a:ext cx="1680210" cy="575071"/>
          </a:xfrm>
        </p:spPr>
        <p:txBody>
          <a:bodyPr/>
          <a:lstStyle/>
          <a:p>
            <a:fld id="{96A033F7-CED0-4DE1-9824-556A3C51390B}" type="slidenum">
              <a:rPr lang="en-GB" smtClean="0"/>
              <a:t>3</a:t>
            </a:fld>
            <a:endParaRPr lang="en-GB"/>
          </a:p>
        </p:txBody>
      </p:sp>
      <p:sp>
        <p:nvSpPr>
          <p:cNvPr id="4" name="Rectangle 3"/>
          <p:cNvSpPr/>
          <p:nvPr/>
        </p:nvSpPr>
        <p:spPr>
          <a:xfrm>
            <a:off x="173815" y="210773"/>
            <a:ext cx="6400800" cy="363562"/>
          </a:xfrm>
          <a:prstGeom prst="rect">
            <a:avLst/>
          </a:prstGeom>
        </p:spPr>
        <p:txBody>
          <a:bodyPr wrap="square" lIns="102870" tIns="51435" rIns="102870" bIns="51435">
            <a:spAutoFit/>
          </a:bodyPr>
          <a:lstStyle/>
          <a:p>
            <a:r>
              <a:rPr lang="en-GB" sz="1600" b="1" dirty="0"/>
              <a:t>Health, hygiene and food safety revision</a:t>
            </a:r>
          </a:p>
        </p:txBody>
      </p:sp>
      <p:sp>
        <p:nvSpPr>
          <p:cNvPr id="5" name="Rectangle 4"/>
          <p:cNvSpPr/>
          <p:nvPr/>
        </p:nvSpPr>
        <p:spPr>
          <a:xfrm>
            <a:off x="173815" y="637562"/>
            <a:ext cx="6880860" cy="719428"/>
          </a:xfrm>
          <a:prstGeom prst="rect">
            <a:avLst/>
          </a:prstGeom>
        </p:spPr>
        <p:txBody>
          <a:bodyPr wrap="square" lIns="102870" tIns="51435" rIns="102870" bIns="51435">
            <a:spAutoFit/>
          </a:bodyPr>
          <a:lstStyle/>
          <a:p>
            <a:r>
              <a:rPr lang="en-GB" sz="1600" dirty="0"/>
              <a:t>Look at the pictures below. List at least three possible hygiene or food safety issues that you can see in each picture</a:t>
            </a:r>
            <a:r>
              <a:rPr lang="en-GB" sz="2400" dirty="0">
                <a:solidFill>
                  <a:srgbClr val="FF0000"/>
                </a:solidFill>
              </a:rPr>
              <a:t>.</a:t>
            </a:r>
            <a:endParaRPr lang="en-GB" sz="2400" dirty="0"/>
          </a:p>
        </p:txBody>
      </p:sp>
      <p:sp>
        <p:nvSpPr>
          <p:cNvPr id="6" name="Rectangle 5"/>
          <p:cNvSpPr/>
          <p:nvPr/>
        </p:nvSpPr>
        <p:spPr>
          <a:xfrm>
            <a:off x="349523" y="4104679"/>
            <a:ext cx="3099180" cy="1723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GB"/>
          </a:p>
        </p:txBody>
      </p:sp>
      <p:sp>
        <p:nvSpPr>
          <p:cNvPr id="11" name="Rectangle 10"/>
          <p:cNvSpPr/>
          <p:nvPr/>
        </p:nvSpPr>
        <p:spPr>
          <a:xfrm>
            <a:off x="3725927" y="4104678"/>
            <a:ext cx="3099180" cy="1723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GB"/>
          </a:p>
        </p:txBody>
      </p:sp>
      <p:sp>
        <p:nvSpPr>
          <p:cNvPr id="12" name="Rectangle 11"/>
          <p:cNvSpPr/>
          <p:nvPr/>
        </p:nvSpPr>
        <p:spPr>
          <a:xfrm>
            <a:off x="349523" y="8911114"/>
            <a:ext cx="3099180" cy="1723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GB"/>
          </a:p>
        </p:txBody>
      </p:sp>
      <p:sp>
        <p:nvSpPr>
          <p:cNvPr id="14" name="Rectangle 13"/>
          <p:cNvSpPr/>
          <p:nvPr/>
        </p:nvSpPr>
        <p:spPr>
          <a:xfrm>
            <a:off x="3725927" y="8923530"/>
            <a:ext cx="3099180" cy="17235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spcCol="0" rtlCol="0" anchor="ctr"/>
          <a:lstStyle/>
          <a:p>
            <a:pPr algn="ctr"/>
            <a:endParaRPr lang="en-GB"/>
          </a:p>
        </p:txBody>
      </p:sp>
      <p:sp>
        <p:nvSpPr>
          <p:cNvPr id="2" name="TextBox 1"/>
          <p:cNvSpPr txBox="1"/>
          <p:nvPr/>
        </p:nvSpPr>
        <p:spPr>
          <a:xfrm>
            <a:off x="494241" y="9162056"/>
            <a:ext cx="2879974" cy="1246495"/>
          </a:xfrm>
          <a:prstGeom prst="rect">
            <a:avLst/>
          </a:prstGeom>
          <a:noFill/>
        </p:spPr>
        <p:txBody>
          <a:bodyPr wrap="square" rtlCol="0">
            <a:spAutoFit/>
          </a:bodyPr>
          <a:lstStyle/>
          <a:p>
            <a:r>
              <a:rPr lang="en-GB" sz="1400" dirty="0"/>
              <a:t>1. </a:t>
            </a:r>
          </a:p>
          <a:p>
            <a:endParaRPr lang="en-GB" sz="1400" dirty="0"/>
          </a:p>
          <a:p>
            <a:r>
              <a:rPr lang="en-GB" sz="1400" dirty="0"/>
              <a:t>2.  </a:t>
            </a:r>
          </a:p>
          <a:p>
            <a:endParaRPr lang="en-GB" sz="1400" dirty="0"/>
          </a:p>
          <a:p>
            <a:r>
              <a:rPr lang="en-GB" sz="1400" dirty="0"/>
              <a:t>3</a:t>
            </a:r>
            <a:r>
              <a:rPr lang="en-GB" dirty="0"/>
              <a:t>.  </a:t>
            </a:r>
          </a:p>
        </p:txBody>
      </p:sp>
      <p:sp>
        <p:nvSpPr>
          <p:cNvPr id="15" name="TextBox 14"/>
          <p:cNvSpPr txBox="1"/>
          <p:nvPr/>
        </p:nvSpPr>
        <p:spPr>
          <a:xfrm>
            <a:off x="3862706" y="4343204"/>
            <a:ext cx="2879974" cy="1246495"/>
          </a:xfrm>
          <a:prstGeom prst="rect">
            <a:avLst/>
          </a:prstGeom>
          <a:noFill/>
        </p:spPr>
        <p:txBody>
          <a:bodyPr wrap="square" rtlCol="0">
            <a:spAutoFit/>
          </a:bodyPr>
          <a:lstStyle/>
          <a:p>
            <a:r>
              <a:rPr lang="en-GB" sz="1400" dirty="0"/>
              <a:t>1. </a:t>
            </a:r>
          </a:p>
          <a:p>
            <a:endParaRPr lang="en-GB" sz="1400" dirty="0"/>
          </a:p>
          <a:p>
            <a:r>
              <a:rPr lang="en-GB" sz="1400" dirty="0"/>
              <a:t>2.  </a:t>
            </a:r>
          </a:p>
          <a:p>
            <a:endParaRPr lang="en-GB" sz="1400" dirty="0"/>
          </a:p>
          <a:p>
            <a:r>
              <a:rPr lang="en-GB" sz="1400" dirty="0"/>
              <a:t>3</a:t>
            </a:r>
            <a:r>
              <a:rPr lang="en-GB" dirty="0"/>
              <a:t>.  </a:t>
            </a:r>
          </a:p>
        </p:txBody>
      </p:sp>
      <p:sp>
        <p:nvSpPr>
          <p:cNvPr id="16" name="TextBox 15"/>
          <p:cNvSpPr txBox="1"/>
          <p:nvPr/>
        </p:nvSpPr>
        <p:spPr>
          <a:xfrm>
            <a:off x="568729" y="4307815"/>
            <a:ext cx="2879974" cy="1246495"/>
          </a:xfrm>
          <a:prstGeom prst="rect">
            <a:avLst/>
          </a:prstGeom>
          <a:noFill/>
        </p:spPr>
        <p:txBody>
          <a:bodyPr wrap="square" rtlCol="0">
            <a:spAutoFit/>
          </a:bodyPr>
          <a:lstStyle/>
          <a:p>
            <a:r>
              <a:rPr lang="en-GB" sz="1400" dirty="0"/>
              <a:t>1. </a:t>
            </a:r>
          </a:p>
          <a:p>
            <a:endParaRPr lang="en-GB" sz="1400" dirty="0"/>
          </a:p>
          <a:p>
            <a:r>
              <a:rPr lang="en-GB" sz="1400" dirty="0"/>
              <a:t>2.  </a:t>
            </a:r>
          </a:p>
          <a:p>
            <a:endParaRPr lang="en-GB" sz="1400" dirty="0"/>
          </a:p>
          <a:p>
            <a:r>
              <a:rPr lang="en-GB" sz="1400" dirty="0"/>
              <a:t>3</a:t>
            </a:r>
            <a:r>
              <a:rPr lang="en-GB" dirty="0"/>
              <a:t>.  </a:t>
            </a:r>
          </a:p>
        </p:txBody>
      </p:sp>
      <p:sp>
        <p:nvSpPr>
          <p:cNvPr id="17" name="TextBox 16"/>
          <p:cNvSpPr txBox="1"/>
          <p:nvPr/>
        </p:nvSpPr>
        <p:spPr>
          <a:xfrm>
            <a:off x="3835530" y="9141570"/>
            <a:ext cx="2879974" cy="1246495"/>
          </a:xfrm>
          <a:prstGeom prst="rect">
            <a:avLst/>
          </a:prstGeom>
          <a:noFill/>
        </p:spPr>
        <p:txBody>
          <a:bodyPr wrap="square" rtlCol="0">
            <a:spAutoFit/>
          </a:bodyPr>
          <a:lstStyle/>
          <a:p>
            <a:r>
              <a:rPr lang="en-GB" sz="1400" dirty="0"/>
              <a:t>1. </a:t>
            </a:r>
          </a:p>
          <a:p>
            <a:endParaRPr lang="en-GB" sz="1400" dirty="0"/>
          </a:p>
          <a:p>
            <a:r>
              <a:rPr lang="en-GB" sz="1400" dirty="0"/>
              <a:t>2.  </a:t>
            </a:r>
          </a:p>
          <a:p>
            <a:endParaRPr lang="en-GB" sz="1400" dirty="0"/>
          </a:p>
          <a:p>
            <a:r>
              <a:rPr lang="en-GB" sz="1400" dirty="0"/>
              <a:t>3</a:t>
            </a:r>
            <a:r>
              <a:rPr lang="en-GB" dirty="0"/>
              <a:t>.  </a:t>
            </a:r>
          </a:p>
        </p:txBody>
      </p:sp>
    </p:spTree>
    <p:extLst>
      <p:ext uri="{BB962C8B-B14F-4D97-AF65-F5344CB8AC3E}">
        <p14:creationId xmlns:p14="http://schemas.microsoft.com/office/powerpoint/2010/main" val="190914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http://ecx.images-amazon.com/images/I/61w267ZLDUL._SL1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80" y="10066793"/>
            <a:ext cx="506067" cy="50606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6861">
            <a:off x="713113" y="9097702"/>
            <a:ext cx="747354" cy="132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91" y="6075543"/>
            <a:ext cx="774376" cy="69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171" y="8141378"/>
            <a:ext cx="461965" cy="51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07984"/>
            <a:ext cx="4583359" cy="319318"/>
          </a:xfrm>
          <a:prstGeom prst="rect">
            <a:avLst/>
          </a:prstGeom>
          <a:noFill/>
        </p:spPr>
        <p:txBody>
          <a:bodyPr wrap="square" lIns="102870" tIns="51435" rIns="102870" bIns="51435" rtlCol="0">
            <a:spAutoFit/>
          </a:bodyPr>
          <a:lstStyle/>
          <a:p>
            <a:r>
              <a:rPr lang="en-GB" sz="1400" b="1" dirty="0"/>
              <a:t>Kitchen Equipment Revision  </a:t>
            </a:r>
          </a:p>
        </p:txBody>
      </p:sp>
      <p:graphicFrame>
        <p:nvGraphicFramePr>
          <p:cNvPr id="6" name="Table 5"/>
          <p:cNvGraphicFramePr>
            <a:graphicFrameLocks noGrp="1"/>
          </p:cNvGraphicFramePr>
          <p:nvPr>
            <p:extLst>
              <p:ext uri="{D42A27DB-BD31-4B8C-83A1-F6EECF244321}">
                <p14:modId xmlns:p14="http://schemas.microsoft.com/office/powerpoint/2010/main" val="2915273078"/>
              </p:ext>
            </p:extLst>
          </p:nvPr>
        </p:nvGraphicFramePr>
        <p:xfrm>
          <a:off x="288082" y="802871"/>
          <a:ext cx="6696744" cy="9845198"/>
        </p:xfrm>
        <a:graphic>
          <a:graphicData uri="http://schemas.openxmlformats.org/drawingml/2006/table">
            <a:tbl>
              <a:tblPr/>
              <a:tblGrid>
                <a:gridCol w="1553650">
                  <a:extLst>
                    <a:ext uri="{9D8B030D-6E8A-4147-A177-3AD203B41FA5}">
                      <a16:colId xmlns:a16="http://schemas.microsoft.com/office/drawing/2014/main" val="20000"/>
                    </a:ext>
                  </a:extLst>
                </a:gridCol>
                <a:gridCol w="1940340">
                  <a:extLst>
                    <a:ext uri="{9D8B030D-6E8A-4147-A177-3AD203B41FA5}">
                      <a16:colId xmlns:a16="http://schemas.microsoft.com/office/drawing/2014/main" val="20001"/>
                    </a:ext>
                  </a:extLst>
                </a:gridCol>
                <a:gridCol w="3202754">
                  <a:extLst>
                    <a:ext uri="{9D8B030D-6E8A-4147-A177-3AD203B41FA5}">
                      <a16:colId xmlns:a16="http://schemas.microsoft.com/office/drawing/2014/main" val="20002"/>
                    </a:ext>
                  </a:extLst>
                </a:gridCol>
              </a:tblGrid>
              <a:tr h="242713">
                <a:tc>
                  <a:txBody>
                    <a:bodyPr/>
                    <a:lstStyle/>
                    <a:p>
                      <a:r>
                        <a:rPr lang="en-GB" sz="1050" dirty="0"/>
                        <a:t>Equipment </a:t>
                      </a:r>
                    </a:p>
                  </a:txBody>
                  <a:tcPr marL="96012" marR="96012" marT="54007" marB="54007">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lang="en-GB" sz="1050" dirty="0"/>
                        <a:t>Name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50" dirty="0"/>
                        <a:t>Purpose</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9869">
                <a:tc>
                  <a:txBody>
                    <a:bodyPr/>
                    <a:lstStyle/>
                    <a:p>
                      <a:r>
                        <a:rPr lang="en-GB" sz="1100" dirty="0"/>
                        <a:t>1.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sifting  flour</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608">
                <a:tc>
                  <a:txBody>
                    <a:bodyPr/>
                    <a:lstStyle/>
                    <a:p>
                      <a:r>
                        <a:rPr lang="en-GB" sz="1100" dirty="0"/>
                        <a:t>2.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A small knife for peeling or chopping </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9869">
                <a:tc>
                  <a:txBody>
                    <a:bodyPr/>
                    <a:lstStyle/>
                    <a:p>
                      <a:r>
                        <a:rPr lang="en-GB" sz="1100" dirty="0"/>
                        <a:t>3.</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to roll dough / pastries </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1608">
                <a:tc>
                  <a:txBody>
                    <a:bodyPr/>
                    <a:lstStyle/>
                    <a:p>
                      <a:r>
                        <a:rPr lang="en-GB" sz="1100" dirty="0"/>
                        <a:t>4.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to remove products from baking trays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1608">
                <a:tc>
                  <a:txBody>
                    <a:bodyPr/>
                    <a:lstStyle/>
                    <a:p>
                      <a:r>
                        <a:rPr lang="en-GB" sz="1100" dirty="0"/>
                        <a:t>5.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A bowl used for mixing together ingredients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1608">
                <a:tc>
                  <a:txBody>
                    <a:bodyPr/>
                    <a:lstStyle/>
                    <a:p>
                      <a:r>
                        <a:rPr lang="en-GB" sz="1100" dirty="0"/>
                        <a:t>6.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measuring out ingredients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1608">
                <a:tc>
                  <a:txBody>
                    <a:bodyPr/>
                    <a:lstStyle/>
                    <a:p>
                      <a:r>
                        <a:rPr lang="en-GB" sz="1100" dirty="0"/>
                        <a:t>7.</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to make strips from cheese or vegetables </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1608">
                <a:tc>
                  <a:txBody>
                    <a:bodyPr/>
                    <a:lstStyle/>
                    <a:p>
                      <a:r>
                        <a:rPr lang="en-GB" sz="1100" dirty="0"/>
                        <a:t>8.</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A board used when chopping vegetables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29869">
                <a:tc>
                  <a:txBody>
                    <a:bodyPr/>
                    <a:lstStyle/>
                    <a:p>
                      <a:r>
                        <a:rPr lang="en-GB" sz="1100" dirty="0"/>
                        <a:t>9.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A electric kitchen appliance used for chopping, mixing, or pureeing foods</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29869">
                <a:tc>
                  <a:txBody>
                    <a:bodyPr/>
                    <a:lstStyle/>
                    <a:p>
                      <a:r>
                        <a:rPr lang="en-GB" sz="1100" dirty="0"/>
                        <a:t>10.</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to measure out liquids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41608">
                <a:tc>
                  <a:txBody>
                    <a:bodyPr/>
                    <a:lstStyle/>
                    <a:p>
                      <a:r>
                        <a:rPr lang="en-GB" sz="1100" dirty="0"/>
                        <a:t>11.</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getting mixture out of corner of bowls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641608">
                <a:tc>
                  <a:txBody>
                    <a:bodyPr/>
                    <a:lstStyle/>
                    <a:p>
                      <a:r>
                        <a:rPr lang="en-GB" sz="1100" dirty="0"/>
                        <a:t>12.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brushing milk or egg onto pastry </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641608">
                <a:tc>
                  <a:txBody>
                    <a:bodyPr/>
                    <a:lstStyle/>
                    <a:p>
                      <a:r>
                        <a:rPr lang="en-GB" sz="1100" dirty="0"/>
                        <a:t>13.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when baking food products in the oven </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641608">
                <a:tc>
                  <a:txBody>
                    <a:bodyPr/>
                    <a:lstStyle/>
                    <a:p>
                      <a:r>
                        <a:rPr lang="en-GB" sz="1100" dirty="0"/>
                        <a:t>14.</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mixing either hot or cold mixtures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641608">
                <a:tc>
                  <a:txBody>
                    <a:bodyPr/>
                    <a:lstStyle/>
                    <a:p>
                      <a:r>
                        <a:rPr lang="en-GB" sz="1100" dirty="0"/>
                        <a:t>15. </a:t>
                      </a:r>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t>Used for mixing air into mixtures</a:t>
                      </a:r>
                    </a:p>
                    <a:p>
                      <a:endParaRPr lang="en-GB" sz="1100" dirty="0"/>
                    </a:p>
                  </a:txBody>
                  <a:tcPr marL="96012" marR="96012" marT="54007" marB="540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38" y="1164560"/>
            <a:ext cx="562259" cy="41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381970">
            <a:off x="456305" y="1512109"/>
            <a:ext cx="983700" cy="112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433124">
            <a:off x="782030" y="2213319"/>
            <a:ext cx="307022" cy="8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012" y="3744491"/>
            <a:ext cx="507082" cy="42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432" y="5616699"/>
            <a:ext cx="407861" cy="45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728960" y="3007223"/>
            <a:ext cx="438389" cy="65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5012" y="4320555"/>
            <a:ext cx="544436" cy="41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5541" y="4968627"/>
            <a:ext cx="285309" cy="37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5432" y="8857816"/>
            <a:ext cx="6675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432" y="6912843"/>
            <a:ext cx="411761" cy="47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949748" y="7304171"/>
            <a:ext cx="431650" cy="80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91679" y="107984"/>
            <a:ext cx="4693147" cy="2631490"/>
          </a:xfrm>
          <a:prstGeom prst="rect">
            <a:avLst/>
          </a:prstGeom>
          <a:noFill/>
        </p:spPr>
        <p:txBody>
          <a:bodyPr wrap="square" rtlCol="0">
            <a:spAutoFit/>
          </a:bodyPr>
          <a:lstStyle/>
          <a:p>
            <a:r>
              <a:rPr lang="en-GB" sz="1100" dirty="0"/>
              <a:t>Electric hand whisk, spatula, chopping board, food processor, measuring jug , rolling pin, mixing bowl , sieve, knife, grater , wooden spoon , palette knife, pastry brush , baking tray , digital weighing scales</a:t>
            </a:r>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 </a:t>
            </a:r>
          </a:p>
          <a:p>
            <a:endParaRPr lang="en-GB" sz="1100" dirty="0"/>
          </a:p>
          <a:p>
            <a:endParaRPr lang="en-GB" sz="1100" dirty="0"/>
          </a:p>
          <a:p>
            <a:endParaRPr lang="en-GB" sz="1100" dirty="0"/>
          </a:p>
          <a:p>
            <a:r>
              <a:rPr lang="en-GB" sz="1100" dirty="0"/>
              <a:t> </a:t>
            </a:r>
          </a:p>
          <a:p>
            <a:r>
              <a:rPr lang="en-GB" sz="1100" dirty="0"/>
              <a:t> </a:t>
            </a:r>
          </a:p>
        </p:txBody>
      </p:sp>
    </p:spTree>
    <p:extLst>
      <p:ext uri="{BB962C8B-B14F-4D97-AF65-F5344CB8AC3E}">
        <p14:creationId xmlns:p14="http://schemas.microsoft.com/office/powerpoint/2010/main" val="243644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5</a:t>
            </a:fld>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416695693"/>
              </p:ext>
            </p:extLst>
          </p:nvPr>
        </p:nvGraphicFramePr>
        <p:xfrm>
          <a:off x="214691" y="2808387"/>
          <a:ext cx="6724650" cy="7632848"/>
        </p:xfrm>
        <a:graphic>
          <a:graphicData uri="http://schemas.openxmlformats.org/drawingml/2006/table">
            <a:tbl>
              <a:tblPr/>
              <a:tblGrid>
                <a:gridCol w="6724650">
                  <a:extLst>
                    <a:ext uri="{9D8B030D-6E8A-4147-A177-3AD203B41FA5}">
                      <a16:colId xmlns:a16="http://schemas.microsoft.com/office/drawing/2014/main" val="20000"/>
                    </a:ext>
                  </a:extLst>
                </a:gridCol>
              </a:tblGrid>
              <a:tr h="7632848">
                <a:tc>
                  <a:txBody>
                    <a:bodyPr/>
                    <a:lstStyle/>
                    <a:p>
                      <a:pPr marL="0" marR="0" indent="0" algn="l" defTabSz="987468" rtl="0" eaLnBrk="1" fontAlgn="auto" latinLnBrk="0" hangingPunct="1">
                        <a:lnSpc>
                          <a:spcPct val="100000"/>
                        </a:lnSpc>
                        <a:spcBef>
                          <a:spcPts val="0"/>
                        </a:spcBef>
                        <a:spcAft>
                          <a:spcPts val="0"/>
                        </a:spcAft>
                        <a:buClrTx/>
                        <a:buSzTx/>
                        <a:buFontTx/>
                        <a:buNone/>
                        <a:tabLst/>
                        <a:defRPr/>
                      </a:pPr>
                      <a:r>
                        <a:rPr lang="en-GB" sz="1400" b="1" dirty="0"/>
                        <a:t>1. The Cooker </a:t>
                      </a:r>
                    </a:p>
                    <a:p>
                      <a:pPr marL="0" marR="0" indent="0" algn="l" defTabSz="98746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Label the following parts of the cooker: </a:t>
                      </a:r>
                      <a:r>
                        <a:rPr lang="en-GB" sz="1200" b="1" i="1" kern="1200" dirty="0">
                          <a:solidFill>
                            <a:schemeClr val="tx1"/>
                          </a:solidFill>
                          <a:effectLst/>
                          <a:latin typeface="+mn-lt"/>
                          <a:ea typeface="+mn-ea"/>
                          <a:cs typeface="+mn-cs"/>
                        </a:rPr>
                        <a:t>hob</a:t>
                      </a:r>
                      <a:r>
                        <a:rPr lang="en-GB" sz="1200"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 grill</a:t>
                      </a:r>
                      <a:r>
                        <a:rPr lang="en-GB" sz="1200"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 oven</a:t>
                      </a:r>
                      <a:r>
                        <a:rPr lang="en-GB" sz="1200"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 control panel</a:t>
                      </a:r>
                      <a:r>
                        <a:rPr lang="en-GB" sz="1200" kern="1200" dirty="0">
                          <a:solidFill>
                            <a:schemeClr val="tx1"/>
                          </a:solidFill>
                          <a:effectLst/>
                          <a:latin typeface="+mn-lt"/>
                          <a:ea typeface="+mn-ea"/>
                          <a:cs typeface="+mn-cs"/>
                        </a:rPr>
                        <a:t>,</a:t>
                      </a:r>
                      <a:r>
                        <a:rPr lang="en-GB" sz="1200" b="1" i="1" kern="1200" dirty="0">
                          <a:solidFill>
                            <a:schemeClr val="tx1"/>
                          </a:solidFill>
                          <a:effectLst/>
                          <a:latin typeface="+mn-lt"/>
                          <a:ea typeface="+mn-ea"/>
                          <a:cs typeface="+mn-cs"/>
                        </a:rPr>
                        <a:t> timer,</a:t>
                      </a:r>
                      <a:r>
                        <a:rPr lang="en-GB" sz="1200" b="1" i="1" kern="1200" baseline="0" dirty="0">
                          <a:solidFill>
                            <a:schemeClr val="tx1"/>
                          </a:solidFill>
                          <a:effectLst/>
                          <a:latin typeface="+mn-lt"/>
                          <a:ea typeface="+mn-ea"/>
                          <a:cs typeface="+mn-cs"/>
                        </a:rPr>
                        <a:t> main oven dial </a:t>
                      </a:r>
                      <a:endParaRPr lang="en-GB" sz="1200" kern="1200" dirty="0">
                        <a:solidFill>
                          <a:schemeClr val="tx1"/>
                        </a:solidFill>
                        <a:effectLst/>
                        <a:latin typeface="+mn-lt"/>
                        <a:ea typeface="+mn-ea"/>
                        <a:cs typeface="+mn-cs"/>
                      </a:endParaRPr>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p>
                      <a:pPr marL="0" marR="0" lvl="0" indent="0" algn="l" defTabSz="987468" rtl="0" eaLnBrk="1" fontAlgn="auto" latinLnBrk="0" hangingPunct="1">
                        <a:lnSpc>
                          <a:spcPct val="100000"/>
                        </a:lnSpc>
                        <a:spcBef>
                          <a:spcPts val="0"/>
                        </a:spcBef>
                        <a:spcAft>
                          <a:spcPts val="0"/>
                        </a:spcAft>
                        <a:buClrTx/>
                        <a:buSzTx/>
                        <a:buFontTx/>
                        <a:buNone/>
                        <a:tabLst/>
                        <a:defRPr/>
                      </a:pPr>
                      <a:r>
                        <a:rPr lang="en-GB" sz="1600" b="1" dirty="0"/>
                        <a:t>2. </a:t>
                      </a:r>
                      <a:r>
                        <a:rPr lang="en-GB" sz="1400" b="1" kern="1200" dirty="0">
                          <a:solidFill>
                            <a:schemeClr val="tx1"/>
                          </a:solidFill>
                          <a:effectLst/>
                          <a:latin typeface="+mn-lt"/>
                          <a:ea typeface="+mn-ea"/>
                          <a:cs typeface="+mn-cs"/>
                        </a:rPr>
                        <a:t>Grill / Small Oven</a:t>
                      </a:r>
                    </a:p>
                    <a:p>
                      <a:pPr marL="0" marR="0" lvl="0" indent="0" algn="l" defTabSz="98746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grill is located below the control panel and can also double as a small oven.  List three things which can be cooked under the grill?</a:t>
                      </a:r>
                    </a:p>
                    <a:p>
                      <a:pPr marL="0" marR="0" lvl="0" indent="0" algn="l" defTabSz="98746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a:t>
                      </a:r>
                    </a:p>
                    <a:p>
                      <a:pPr marL="0" marR="0" lvl="0" indent="0" algn="l" defTabSz="987468"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8746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a:t>
                      </a:r>
                    </a:p>
                    <a:p>
                      <a:pPr marL="0" marR="0" lvl="0" indent="0" algn="l" defTabSz="987468"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87468"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  </a:t>
                      </a:r>
                    </a:p>
                    <a:p>
                      <a:pPr marL="0" marR="0" lvl="0" indent="0" algn="l" defTabSz="987468"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87468"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3.  Main Oven</a:t>
                      </a:r>
                      <a:endParaRPr lang="en-GB" sz="14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main oven is the largest part of the cooker where most of the cooking takes place, such as baking cakes or roasting a joint of meat.  What does the term “</a:t>
                      </a:r>
                      <a:r>
                        <a:rPr lang="en-GB" sz="1200" b="1" i="1" kern="1200" dirty="0">
                          <a:solidFill>
                            <a:schemeClr val="tx1"/>
                          </a:solidFill>
                          <a:effectLst/>
                          <a:latin typeface="+mn-lt"/>
                          <a:ea typeface="+mn-ea"/>
                          <a:cs typeface="+mn-cs"/>
                        </a:rPr>
                        <a:t>preheat”</a:t>
                      </a:r>
                      <a:r>
                        <a:rPr lang="en-GB" sz="1200" kern="1200" dirty="0">
                          <a:solidFill>
                            <a:schemeClr val="tx1"/>
                          </a:solidFill>
                          <a:effectLst/>
                          <a:latin typeface="+mn-lt"/>
                          <a:ea typeface="+mn-ea"/>
                          <a:cs typeface="+mn-cs"/>
                        </a:rPr>
                        <a:t> mean?</a:t>
                      </a:r>
                    </a:p>
                    <a:p>
                      <a:pPr marL="0" marR="0" lvl="0" indent="0" algn="l" defTabSz="987468"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87468"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87468" rtl="0" eaLnBrk="1" fontAlgn="auto" latinLnBrk="0" hangingPunct="1">
                        <a:lnSpc>
                          <a:spcPct val="100000"/>
                        </a:lnSpc>
                        <a:spcBef>
                          <a:spcPts val="0"/>
                        </a:spcBef>
                        <a:spcAft>
                          <a:spcPts val="0"/>
                        </a:spcAft>
                        <a:buClrTx/>
                        <a:buSzTx/>
                        <a:buFontTx/>
                        <a:buNone/>
                        <a:tabLst/>
                        <a:defRPr/>
                      </a:pPr>
                      <a:endParaRPr lang="en-GB" sz="14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357" y="3600475"/>
            <a:ext cx="2504395" cy="333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3350805" y="3744491"/>
            <a:ext cx="1761813"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584226" y="5266941"/>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46416" y="5832723"/>
            <a:ext cx="114216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584226" y="4104531"/>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60490" y="4392563"/>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48522" y="4464571"/>
            <a:ext cx="864096" cy="417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290818" y="4104531"/>
            <a:ext cx="1581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a:off x="288082" y="5266940"/>
            <a:ext cx="165618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4788582" y="6264771"/>
            <a:ext cx="2052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a:off x="4788582" y="4968627"/>
            <a:ext cx="2052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a:off x="5006989" y="4464571"/>
            <a:ext cx="183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a:off x="4896417" y="3744491"/>
            <a:ext cx="18365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6" name="Straight Connector 1045"/>
          <p:cNvCxnSpPr/>
          <p:nvPr/>
        </p:nvCxnSpPr>
        <p:spPr>
          <a:xfrm>
            <a:off x="506489" y="7848947"/>
            <a:ext cx="6226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p:nvPr/>
        </p:nvCxnSpPr>
        <p:spPr>
          <a:xfrm>
            <a:off x="460345" y="8208987"/>
            <a:ext cx="62364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a:off x="458781" y="8569027"/>
            <a:ext cx="62380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a:off x="288082" y="9577139"/>
            <a:ext cx="65527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3" name="Straight Connector 5122"/>
          <p:cNvCxnSpPr/>
          <p:nvPr/>
        </p:nvCxnSpPr>
        <p:spPr>
          <a:xfrm>
            <a:off x="288082" y="9937179"/>
            <a:ext cx="655546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074" y="144091"/>
            <a:ext cx="6768752"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413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520690" y="10226279"/>
            <a:ext cx="1680210" cy="575071"/>
          </a:xfrm>
        </p:spPr>
        <p:txBody>
          <a:bodyPr/>
          <a:lstStyle/>
          <a:p>
            <a:fld id="{F7D2787F-54BE-45FE-9759-C781E90057C6}" type="slidenum">
              <a:rPr lang="en-GB" smtClean="0"/>
              <a:t>6</a:t>
            </a:fld>
            <a:endParaRPr lang="en-GB"/>
          </a:p>
        </p:txBody>
      </p:sp>
      <p:sp>
        <p:nvSpPr>
          <p:cNvPr id="5" name="TextBox 4"/>
          <p:cNvSpPr txBox="1"/>
          <p:nvPr/>
        </p:nvSpPr>
        <p:spPr>
          <a:xfrm>
            <a:off x="202044" y="118830"/>
            <a:ext cx="2952328" cy="338554"/>
          </a:xfrm>
          <a:prstGeom prst="rect">
            <a:avLst/>
          </a:prstGeom>
          <a:noFill/>
        </p:spPr>
        <p:txBody>
          <a:bodyPr wrap="square" rtlCol="0">
            <a:spAutoFit/>
          </a:bodyPr>
          <a:lstStyle/>
          <a:p>
            <a:r>
              <a:rPr lang="en-GB" sz="1600" b="1" dirty="0"/>
              <a:t>Cooking Methods </a:t>
            </a:r>
          </a:p>
        </p:txBody>
      </p:sp>
      <p:sp>
        <p:nvSpPr>
          <p:cNvPr id="6" name="TextBox 5"/>
          <p:cNvSpPr txBox="1"/>
          <p:nvPr/>
        </p:nvSpPr>
        <p:spPr>
          <a:xfrm>
            <a:off x="2016274" y="134218"/>
            <a:ext cx="4752528" cy="646331"/>
          </a:xfrm>
          <a:prstGeom prst="rect">
            <a:avLst/>
          </a:prstGeom>
          <a:noFill/>
        </p:spPr>
        <p:txBody>
          <a:bodyPr wrap="square" rtlCol="0">
            <a:spAutoFit/>
          </a:bodyPr>
          <a:lstStyle/>
          <a:p>
            <a:pPr marL="457200" indent="-457200">
              <a:buAutoNum type="arabicPeriod"/>
            </a:pPr>
            <a:r>
              <a:rPr lang="en-GB" sz="1200" dirty="0"/>
              <a:t>Match each cooking method to its description </a:t>
            </a:r>
          </a:p>
          <a:p>
            <a:pPr marL="457200" indent="-457200">
              <a:buAutoNum type="arabicPeriod"/>
            </a:pPr>
            <a:r>
              <a:rPr lang="en-GB" sz="1200" dirty="0"/>
              <a:t>Name a dish that uses each cooking method</a:t>
            </a:r>
          </a:p>
          <a:p>
            <a:pPr marL="457200" indent="-457200">
              <a:buAutoNum type="arabicPeriod"/>
            </a:pPr>
            <a:r>
              <a:rPr lang="en-GB" sz="1200" dirty="0"/>
              <a:t>Colour the words in </a:t>
            </a:r>
            <a:r>
              <a:rPr lang="en-GB" sz="1200" b="1" dirty="0"/>
              <a:t>RED</a:t>
            </a:r>
            <a:r>
              <a:rPr lang="en-GB" sz="1200" dirty="0"/>
              <a:t> that are dry methods and </a:t>
            </a:r>
            <a:r>
              <a:rPr lang="en-GB" sz="1200" b="1" dirty="0"/>
              <a:t>BLUE</a:t>
            </a:r>
            <a:r>
              <a:rPr lang="en-GB" sz="1200" dirty="0"/>
              <a:t> for moist </a:t>
            </a:r>
          </a:p>
        </p:txBody>
      </p:sp>
      <p:graphicFrame>
        <p:nvGraphicFramePr>
          <p:cNvPr id="7" name="Table 6"/>
          <p:cNvGraphicFramePr>
            <a:graphicFrameLocks noGrp="1"/>
          </p:cNvGraphicFramePr>
          <p:nvPr>
            <p:extLst>
              <p:ext uri="{D42A27DB-BD31-4B8C-83A1-F6EECF244321}">
                <p14:modId xmlns:p14="http://schemas.microsoft.com/office/powerpoint/2010/main" val="72271005"/>
              </p:ext>
            </p:extLst>
          </p:nvPr>
        </p:nvGraphicFramePr>
        <p:xfrm>
          <a:off x="202044" y="1008187"/>
          <a:ext cx="6782782" cy="7338719"/>
        </p:xfrm>
        <a:graphic>
          <a:graphicData uri="http://schemas.openxmlformats.org/drawingml/2006/table">
            <a:tbl>
              <a:tblPr firstRow="1" bandRow="1">
                <a:tableStyleId>{5C22544A-7EE6-4342-B048-85BDC9FD1C3A}</a:tableStyleId>
              </a:tblPr>
              <a:tblGrid>
                <a:gridCol w="3391391">
                  <a:extLst>
                    <a:ext uri="{9D8B030D-6E8A-4147-A177-3AD203B41FA5}">
                      <a16:colId xmlns:a16="http://schemas.microsoft.com/office/drawing/2014/main" val="20000"/>
                    </a:ext>
                  </a:extLst>
                </a:gridCol>
                <a:gridCol w="3391391">
                  <a:extLst>
                    <a:ext uri="{9D8B030D-6E8A-4147-A177-3AD203B41FA5}">
                      <a16:colId xmlns:a16="http://schemas.microsoft.com/office/drawing/2014/main" val="20001"/>
                    </a:ext>
                  </a:extLst>
                </a:gridCol>
              </a:tblGrid>
              <a:tr h="405519">
                <a:tc>
                  <a:txBody>
                    <a:bodyPr/>
                    <a:lstStyle/>
                    <a:p>
                      <a:pPr algn="ctr"/>
                      <a:r>
                        <a:rPr lang="en-GB" sz="1600" dirty="0">
                          <a:solidFill>
                            <a:schemeClr val="tx1"/>
                          </a:solidFill>
                        </a:rPr>
                        <a:t>Cooking</a:t>
                      </a:r>
                      <a:r>
                        <a:rPr lang="en-GB" sz="1600" baseline="0" dirty="0">
                          <a:solidFill>
                            <a:schemeClr val="tx1"/>
                          </a:solidFill>
                        </a:rPr>
                        <a:t> Method </a:t>
                      </a:r>
                      <a:endParaRPr lang="en-GB"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solidFill>
                        </a:rPr>
                        <a:t>Description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18544">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Food cooked over glowing coals or flame.</a:t>
                      </a:r>
                    </a:p>
                    <a:p>
                      <a:r>
                        <a:rPr lang="en-GB" sz="1200" dirty="0">
                          <a:solidFill>
                            <a:schemeClr val="tx1"/>
                          </a:solidFill>
                        </a:rPr>
                        <a:t>Dish:_____________________________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8744">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Small pieces of food are fried lightly</a:t>
                      </a:r>
                      <a:r>
                        <a:rPr lang="en-GB" sz="1200" baseline="0" dirty="0">
                          <a:solidFill>
                            <a:schemeClr val="tx1"/>
                          </a:solidFill>
                        </a:rPr>
                        <a:t> in a little hot oil .</a:t>
                      </a:r>
                    </a:p>
                    <a:p>
                      <a:r>
                        <a:rPr lang="en-GB" sz="1200" baseline="0" dirty="0">
                          <a:solidFill>
                            <a:schemeClr val="tx1"/>
                          </a:solidFill>
                        </a:rPr>
                        <a:t>Dish: _____________________________</a:t>
                      </a:r>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8544">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Cooking with electromagnetic waves.  Good for reheating food.</a:t>
                      </a:r>
                    </a:p>
                    <a:p>
                      <a:r>
                        <a:rPr lang="en-GB" sz="1200" dirty="0">
                          <a:solidFill>
                            <a:schemeClr val="tx1"/>
                          </a:solidFill>
                        </a:rPr>
                        <a:t>Dish:_______________________________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Food is cooked uncovered in a hot oven.</a:t>
                      </a:r>
                    </a:p>
                    <a:p>
                      <a:r>
                        <a:rPr lang="en-GB" sz="1200" dirty="0">
                          <a:solidFill>
                            <a:schemeClr val="tx1"/>
                          </a:solidFill>
                        </a:rPr>
                        <a:t>Dish: 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Food  is cooked very gently in liquid below simmering point.</a:t>
                      </a:r>
                    </a:p>
                    <a:p>
                      <a:r>
                        <a:rPr lang="en-GB" sz="1200" dirty="0">
                          <a:solidFill>
                            <a:schemeClr val="tx1"/>
                          </a:solidFill>
                        </a:rPr>
                        <a:t>Dish:_______________________________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Gentle cooking in liquid just below boiling point.</a:t>
                      </a:r>
                    </a:p>
                    <a:p>
                      <a:r>
                        <a:rPr lang="en-GB" sz="1200" dirty="0">
                          <a:solidFill>
                            <a:schemeClr val="tx1"/>
                          </a:solidFill>
                        </a:rPr>
                        <a:t>Dish:________________________________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Finely cut food rapidly stirred and tossed in a wok over a high heat.</a:t>
                      </a:r>
                    </a:p>
                    <a:p>
                      <a:r>
                        <a:rPr lang="en-GB" sz="1200" dirty="0">
                          <a:solidFill>
                            <a:schemeClr val="tx1"/>
                          </a:solidFill>
                        </a:rPr>
                        <a:t>Dish:_________________________________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Quick</a:t>
                      </a:r>
                      <a:r>
                        <a:rPr lang="en-GB" sz="1200" baseline="0" dirty="0">
                          <a:solidFill>
                            <a:schemeClr val="tx1"/>
                          </a:solidFill>
                        </a:rPr>
                        <a:t> cooking by direct heat from a gas flame or electric element.</a:t>
                      </a:r>
                    </a:p>
                    <a:p>
                      <a:r>
                        <a:rPr lang="en-GB" sz="1200" baseline="0" dirty="0">
                          <a:solidFill>
                            <a:schemeClr val="tx1"/>
                          </a:solidFill>
                        </a:rPr>
                        <a:t>Dish:_________________________________</a:t>
                      </a:r>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All ingredients added</a:t>
                      </a:r>
                      <a:r>
                        <a:rPr lang="en-GB" sz="1200" baseline="0" dirty="0">
                          <a:solidFill>
                            <a:schemeClr val="tx1"/>
                          </a:solidFill>
                        </a:rPr>
                        <a:t> to one pot and cooked over a long time.</a:t>
                      </a:r>
                    </a:p>
                    <a:p>
                      <a:r>
                        <a:rPr lang="en-GB" sz="1200" baseline="0" dirty="0">
                          <a:solidFill>
                            <a:schemeClr val="tx1"/>
                          </a:solidFill>
                        </a:rPr>
                        <a:t>Dish:_________________________________</a:t>
                      </a:r>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18544">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Food cooked by being immersed in hot oil.</a:t>
                      </a:r>
                    </a:p>
                    <a:p>
                      <a:r>
                        <a:rPr lang="en-GB" sz="1200" dirty="0">
                          <a:solidFill>
                            <a:schemeClr val="tx1"/>
                          </a:solidFill>
                        </a:rPr>
                        <a:t>Dish:_________________________________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18544">
                <a:tc>
                  <a:txBody>
                    <a:bodyPr/>
                    <a:lstStyle/>
                    <a:p>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Food cooked in liquid</a:t>
                      </a:r>
                      <a:r>
                        <a:rPr lang="en-GB" sz="1200" baseline="0" dirty="0">
                          <a:solidFill>
                            <a:schemeClr val="tx1"/>
                          </a:solidFill>
                        </a:rPr>
                        <a:t> at boiling point, 100C</a:t>
                      </a:r>
                    </a:p>
                    <a:p>
                      <a:r>
                        <a:rPr lang="en-GB" sz="1200" baseline="0" dirty="0">
                          <a:solidFill>
                            <a:schemeClr val="tx1"/>
                          </a:solidFill>
                        </a:rPr>
                        <a:t>Dish:_________________________________</a:t>
                      </a:r>
                      <a:endParaRPr lang="en-GB"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Rectangle 8"/>
          <p:cNvSpPr/>
          <p:nvPr/>
        </p:nvSpPr>
        <p:spPr>
          <a:xfrm>
            <a:off x="774882" y="1374324"/>
            <a:ext cx="2016224" cy="707886"/>
          </a:xfrm>
          <a:prstGeom prst="rect">
            <a:avLst/>
          </a:prstGeom>
          <a:noFill/>
        </p:spPr>
        <p:txBody>
          <a:bodyPr wrap="squar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Roast</a:t>
            </a:r>
            <a:endPar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1279263" y="2055017"/>
            <a:ext cx="1074333"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Grill</a:t>
            </a:r>
            <a:endPar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1045160" y="2438731"/>
            <a:ext cx="1542537" cy="923330"/>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Sauté</a:t>
            </a:r>
            <a:r>
              <a:rPr lang="en-US" sz="54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12" name="Rectangle 11"/>
          <p:cNvSpPr/>
          <p:nvPr/>
        </p:nvSpPr>
        <p:spPr>
          <a:xfrm>
            <a:off x="785187" y="3241393"/>
            <a:ext cx="2250936"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Barbeque</a:t>
            </a:r>
          </a:p>
        </p:txBody>
      </p:sp>
      <p:sp>
        <p:nvSpPr>
          <p:cNvPr id="14" name="Rectangle 13"/>
          <p:cNvSpPr/>
          <p:nvPr/>
        </p:nvSpPr>
        <p:spPr>
          <a:xfrm>
            <a:off x="914264" y="3926013"/>
            <a:ext cx="1693732"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Stir Fry</a:t>
            </a:r>
            <a:endPar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336952" y="4581953"/>
            <a:ext cx="2958951"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Deep Fat Fry </a:t>
            </a:r>
          </a:p>
        </p:txBody>
      </p:sp>
      <p:sp>
        <p:nvSpPr>
          <p:cNvPr id="16" name="Rectangle 15"/>
          <p:cNvSpPr/>
          <p:nvPr/>
        </p:nvSpPr>
        <p:spPr>
          <a:xfrm>
            <a:off x="1003784" y="5119360"/>
            <a:ext cx="1827744"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Simmer</a:t>
            </a:r>
          </a:p>
        </p:txBody>
      </p:sp>
      <p:sp>
        <p:nvSpPr>
          <p:cNvPr id="17" name="Rectangle 16"/>
          <p:cNvSpPr/>
          <p:nvPr/>
        </p:nvSpPr>
        <p:spPr>
          <a:xfrm>
            <a:off x="1082222" y="5810538"/>
            <a:ext cx="1468414"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Poach</a:t>
            </a:r>
          </a:p>
        </p:txBody>
      </p:sp>
      <p:sp>
        <p:nvSpPr>
          <p:cNvPr id="18" name="Rectangle 17"/>
          <p:cNvSpPr/>
          <p:nvPr/>
        </p:nvSpPr>
        <p:spPr>
          <a:xfrm>
            <a:off x="544670" y="6518424"/>
            <a:ext cx="2543517"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Microwave</a:t>
            </a:r>
            <a:endPar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8"/>
          <p:cNvSpPr/>
          <p:nvPr/>
        </p:nvSpPr>
        <p:spPr>
          <a:xfrm>
            <a:off x="993124" y="7122555"/>
            <a:ext cx="1646605" cy="707886"/>
          </a:xfrm>
          <a:prstGeom prst="rect">
            <a:avLst/>
          </a:prstGeom>
          <a:noFill/>
        </p:spPr>
        <p:txBody>
          <a:bodyPr wrap="none" lIns="91440" tIns="45720" rIns="91440" bIns="45720">
            <a:spAutoFit/>
          </a:bodyPr>
          <a:lstStyle/>
          <a:p>
            <a:pPr algn="ctr"/>
            <a:r>
              <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Boiling</a:t>
            </a:r>
          </a:p>
        </p:txBody>
      </p:sp>
      <p:sp>
        <p:nvSpPr>
          <p:cNvPr id="20" name="Rectangle 19"/>
          <p:cNvSpPr/>
          <p:nvPr/>
        </p:nvSpPr>
        <p:spPr>
          <a:xfrm>
            <a:off x="955328" y="7651101"/>
            <a:ext cx="1996893"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Stewing</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40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73" y="8388635"/>
            <a:ext cx="1207502" cy="99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12" y="8282147"/>
            <a:ext cx="1210160" cy="109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851287">
            <a:off x="3643765" y="8370899"/>
            <a:ext cx="1497546" cy="97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4221" y="8282147"/>
            <a:ext cx="1800200" cy="12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 name="Table 20"/>
          <p:cNvGraphicFramePr>
            <a:graphicFrameLocks noGrp="1"/>
          </p:cNvGraphicFramePr>
          <p:nvPr>
            <p:extLst>
              <p:ext uri="{D42A27DB-BD31-4B8C-83A1-F6EECF244321}">
                <p14:modId xmlns:p14="http://schemas.microsoft.com/office/powerpoint/2010/main" val="2633988228"/>
              </p:ext>
            </p:extLst>
          </p:nvPr>
        </p:nvGraphicFramePr>
        <p:xfrm>
          <a:off x="212211" y="9488154"/>
          <a:ext cx="1488282" cy="1209692"/>
        </p:xfrm>
        <a:graphic>
          <a:graphicData uri="http://schemas.openxmlformats.org/drawingml/2006/table">
            <a:tbl>
              <a:tblPr firstRow="1" bandRow="1">
                <a:tableStyleId>{5C22544A-7EE6-4342-B048-85BDC9FD1C3A}</a:tableStyleId>
              </a:tblPr>
              <a:tblGrid>
                <a:gridCol w="1488282">
                  <a:extLst>
                    <a:ext uri="{9D8B030D-6E8A-4147-A177-3AD203B41FA5}">
                      <a16:colId xmlns:a16="http://schemas.microsoft.com/office/drawing/2014/main" val="20000"/>
                    </a:ext>
                  </a:extLst>
                </a:gridCol>
              </a:tblGrid>
              <a:tr h="593041">
                <a:tc>
                  <a:txBody>
                    <a:bodyPr/>
                    <a:lstStyle/>
                    <a:p>
                      <a:r>
                        <a:rPr lang="en-GB" sz="1200" b="0" dirty="0">
                          <a:solidFill>
                            <a:schemeClr val="tx1"/>
                          </a:solidFill>
                        </a:rPr>
                        <a:t>Method:</a:t>
                      </a:r>
                      <a:r>
                        <a:rPr lang="en-GB" sz="1200" b="0" baseline="0" dirty="0">
                          <a:solidFill>
                            <a:schemeClr val="tx1"/>
                          </a:solidFill>
                        </a:rPr>
                        <a:t> </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6651">
                <a:tc>
                  <a:txBody>
                    <a:bodyPr/>
                    <a:lstStyle/>
                    <a:p>
                      <a:r>
                        <a:rPr lang="en-GB" sz="1200" b="0" dirty="0">
                          <a:solidFill>
                            <a:schemeClr val="tx1"/>
                          </a:solidFill>
                        </a:rPr>
                        <a:t>Dish: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326140780"/>
              </p:ext>
            </p:extLst>
          </p:nvPr>
        </p:nvGraphicFramePr>
        <p:xfrm>
          <a:off x="1761130" y="9491191"/>
          <a:ext cx="1488282" cy="1209692"/>
        </p:xfrm>
        <a:graphic>
          <a:graphicData uri="http://schemas.openxmlformats.org/drawingml/2006/table">
            <a:tbl>
              <a:tblPr firstRow="1" bandRow="1">
                <a:tableStyleId>{5C22544A-7EE6-4342-B048-85BDC9FD1C3A}</a:tableStyleId>
              </a:tblPr>
              <a:tblGrid>
                <a:gridCol w="1488282">
                  <a:extLst>
                    <a:ext uri="{9D8B030D-6E8A-4147-A177-3AD203B41FA5}">
                      <a16:colId xmlns:a16="http://schemas.microsoft.com/office/drawing/2014/main" val="20000"/>
                    </a:ext>
                  </a:extLst>
                </a:gridCol>
              </a:tblGrid>
              <a:tr h="593041">
                <a:tc>
                  <a:txBody>
                    <a:bodyPr/>
                    <a:lstStyle/>
                    <a:p>
                      <a:r>
                        <a:rPr lang="en-GB" sz="1200" b="0" dirty="0">
                          <a:solidFill>
                            <a:schemeClr val="tx1"/>
                          </a:solidFill>
                        </a:rPr>
                        <a:t>Method:</a:t>
                      </a:r>
                      <a:r>
                        <a:rPr lang="en-GB" sz="1200" b="0" baseline="0" dirty="0">
                          <a:solidFill>
                            <a:schemeClr val="tx1"/>
                          </a:solidFill>
                        </a:rPr>
                        <a:t> </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6651">
                <a:tc>
                  <a:txBody>
                    <a:bodyPr/>
                    <a:lstStyle/>
                    <a:p>
                      <a:r>
                        <a:rPr lang="en-GB" sz="1200" b="0" dirty="0">
                          <a:solidFill>
                            <a:schemeClr val="tx1"/>
                          </a:solidFill>
                        </a:rPr>
                        <a:t>Dish: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550254635"/>
              </p:ext>
            </p:extLst>
          </p:nvPr>
        </p:nvGraphicFramePr>
        <p:xfrm>
          <a:off x="3566329" y="9486281"/>
          <a:ext cx="1488282" cy="1234994"/>
        </p:xfrm>
        <a:graphic>
          <a:graphicData uri="http://schemas.openxmlformats.org/drawingml/2006/table">
            <a:tbl>
              <a:tblPr firstRow="1" bandRow="1">
                <a:tableStyleId>{5C22544A-7EE6-4342-B048-85BDC9FD1C3A}</a:tableStyleId>
              </a:tblPr>
              <a:tblGrid>
                <a:gridCol w="1488282">
                  <a:extLst>
                    <a:ext uri="{9D8B030D-6E8A-4147-A177-3AD203B41FA5}">
                      <a16:colId xmlns:a16="http://schemas.microsoft.com/office/drawing/2014/main" val="20000"/>
                    </a:ext>
                  </a:extLst>
                </a:gridCol>
              </a:tblGrid>
              <a:tr h="594914">
                <a:tc>
                  <a:txBody>
                    <a:bodyPr/>
                    <a:lstStyle/>
                    <a:p>
                      <a:r>
                        <a:rPr lang="en-GB" sz="1200" b="0" dirty="0">
                          <a:solidFill>
                            <a:schemeClr val="tx1"/>
                          </a:solidFill>
                        </a:rPr>
                        <a:t>Method:</a:t>
                      </a:r>
                      <a:r>
                        <a:rPr lang="en-GB" sz="1200" b="0" baseline="0" dirty="0">
                          <a:solidFill>
                            <a:schemeClr val="tx1"/>
                          </a:solidFill>
                        </a:rPr>
                        <a:t> </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3783">
                <a:tc>
                  <a:txBody>
                    <a:bodyPr/>
                    <a:lstStyle/>
                    <a:p>
                      <a:r>
                        <a:rPr lang="en-GB" sz="1200" b="0" dirty="0">
                          <a:solidFill>
                            <a:schemeClr val="tx1"/>
                          </a:solidFill>
                        </a:rPr>
                        <a:t>Dish: </a:t>
                      </a:r>
                    </a:p>
                    <a:p>
                      <a:endParaRPr lang="en-GB" sz="1200" b="0" dirty="0">
                        <a:solidFill>
                          <a:schemeClr val="tx1"/>
                        </a:solidFill>
                      </a:endParaRPr>
                    </a:p>
                    <a:p>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611436947"/>
              </p:ext>
            </p:extLst>
          </p:nvPr>
        </p:nvGraphicFramePr>
        <p:xfrm>
          <a:off x="5345328" y="9528070"/>
          <a:ext cx="1344266" cy="1130039"/>
        </p:xfrm>
        <a:graphic>
          <a:graphicData uri="http://schemas.openxmlformats.org/drawingml/2006/table">
            <a:tbl>
              <a:tblPr firstRow="1" bandRow="1">
                <a:tableStyleId>{5C22544A-7EE6-4342-B048-85BDC9FD1C3A}</a:tableStyleId>
              </a:tblPr>
              <a:tblGrid>
                <a:gridCol w="1344266">
                  <a:extLst>
                    <a:ext uri="{9D8B030D-6E8A-4147-A177-3AD203B41FA5}">
                      <a16:colId xmlns:a16="http://schemas.microsoft.com/office/drawing/2014/main" val="20000"/>
                    </a:ext>
                  </a:extLst>
                </a:gridCol>
              </a:tblGrid>
              <a:tr h="553992">
                <a:tc>
                  <a:txBody>
                    <a:bodyPr/>
                    <a:lstStyle/>
                    <a:p>
                      <a:r>
                        <a:rPr lang="en-GB" sz="1200" b="0" dirty="0">
                          <a:solidFill>
                            <a:schemeClr val="tx1"/>
                          </a:solidFill>
                        </a:rPr>
                        <a:t>Method:</a:t>
                      </a:r>
                      <a:r>
                        <a:rPr lang="en-GB" sz="1200" b="0" baseline="0" dirty="0">
                          <a:solidFill>
                            <a:schemeClr val="tx1"/>
                          </a:solidFill>
                        </a:rPr>
                        <a:t> </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6047">
                <a:tc>
                  <a:txBody>
                    <a:bodyPr/>
                    <a:lstStyle/>
                    <a:p>
                      <a:r>
                        <a:rPr lang="en-GB" sz="1200" b="0" dirty="0">
                          <a:solidFill>
                            <a:schemeClr val="tx1"/>
                          </a:solidFill>
                        </a:rPr>
                        <a:t>Dish: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394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7</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274804490"/>
              </p:ext>
            </p:extLst>
          </p:nvPr>
        </p:nvGraphicFramePr>
        <p:xfrm>
          <a:off x="0" y="2121280"/>
          <a:ext cx="7090726" cy="5316504"/>
        </p:xfrm>
        <a:graphic>
          <a:graphicData uri="http://schemas.openxmlformats.org/drawingml/2006/table">
            <a:tbl>
              <a:tblPr/>
              <a:tblGrid>
                <a:gridCol w="7090726">
                  <a:extLst>
                    <a:ext uri="{9D8B030D-6E8A-4147-A177-3AD203B41FA5}">
                      <a16:colId xmlns:a16="http://schemas.microsoft.com/office/drawing/2014/main" val="20000"/>
                    </a:ext>
                  </a:extLst>
                </a:gridCol>
              </a:tblGrid>
              <a:tr h="5316504">
                <a:tc>
                  <a:txBody>
                    <a:bodyPr/>
                    <a:lstStyle/>
                    <a:p>
                      <a:r>
                        <a:rPr lang="en-GB" sz="1200" b="1" dirty="0"/>
                        <a:t>Storing</a:t>
                      </a:r>
                      <a:r>
                        <a:rPr lang="en-GB" sz="1200" b="1" baseline="0" dirty="0"/>
                        <a:t> Food </a:t>
                      </a:r>
                    </a:p>
                    <a:p>
                      <a:endParaRPr lang="en-GB" sz="1200" b="1" baseline="0" dirty="0"/>
                    </a:p>
                    <a:p>
                      <a:r>
                        <a:rPr lang="en-GB" sz="1200" b="0" baseline="0" dirty="0"/>
                        <a:t>Why is it important to store food in the correct place in the kitchen? </a:t>
                      </a:r>
                    </a:p>
                    <a:p>
                      <a:endParaRPr lang="en-GB" sz="1200" b="0" baseline="0" dirty="0"/>
                    </a:p>
                    <a:p>
                      <a:endParaRPr lang="en-GB" sz="1200" b="0" baseline="0" dirty="0"/>
                    </a:p>
                    <a:p>
                      <a:endParaRPr lang="en-GB" sz="1200" b="0" baseline="0" dirty="0"/>
                    </a:p>
                    <a:p>
                      <a:endParaRPr lang="en-GB" sz="1200" b="0" baseline="0" dirty="0"/>
                    </a:p>
                    <a:p>
                      <a:r>
                        <a:rPr lang="en-GB" sz="1200" b="1" baseline="0" dirty="0"/>
                        <a:t>Temperatures </a:t>
                      </a:r>
                    </a:p>
                    <a:p>
                      <a:r>
                        <a:rPr lang="en-GB" sz="1200" b="0" baseline="0" dirty="0"/>
                        <a:t>Fridge temperature should be   </a:t>
                      </a:r>
                    </a:p>
                    <a:p>
                      <a:endParaRPr lang="en-GB" sz="1200" b="0" baseline="0" dirty="0"/>
                    </a:p>
                    <a:p>
                      <a:r>
                        <a:rPr lang="en-GB" sz="1200" b="0" baseline="0" dirty="0"/>
                        <a:t>Freezer temperature should be </a:t>
                      </a:r>
                    </a:p>
                    <a:p>
                      <a:endParaRPr lang="en-GB" sz="1200" b="0" baseline="0" dirty="0"/>
                    </a:p>
                    <a:p>
                      <a:pPr marL="0" marR="0" indent="0" algn="l" defTabSz="987468"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rPr>
                        <a:t>Where would you place the following foods in the fridge?</a:t>
                      </a:r>
                    </a:p>
                    <a:p>
                      <a:r>
                        <a:rPr lang="en-GB" sz="1200" dirty="0">
                          <a:latin typeface="Calibri" panose="020F0502020204030204" pitchFamily="34" charset="0"/>
                        </a:rPr>
                        <a:t>a) Fresh</a:t>
                      </a:r>
                      <a:r>
                        <a:rPr lang="en-GB" sz="1200" baseline="0" dirty="0">
                          <a:latin typeface="Calibri" panose="020F0502020204030204" pitchFamily="34" charset="0"/>
                        </a:rPr>
                        <a:t> pasta </a:t>
                      </a:r>
                      <a:endParaRPr lang="en-GB" sz="1200" dirty="0">
                        <a:latin typeface="Calibri" panose="020F0502020204030204" pitchFamily="34" charset="0"/>
                      </a:endParaRPr>
                    </a:p>
                    <a:p>
                      <a:r>
                        <a:rPr lang="en-GB" sz="1200" dirty="0">
                          <a:latin typeface="Calibri" panose="020F0502020204030204" pitchFamily="34" charset="0"/>
                        </a:rPr>
                        <a:t>b) Eggs</a:t>
                      </a:r>
                    </a:p>
                    <a:p>
                      <a:r>
                        <a:rPr lang="en-GB" sz="1200" dirty="0">
                          <a:latin typeface="Calibri" panose="020F0502020204030204" pitchFamily="34" charset="0"/>
                        </a:rPr>
                        <a:t>c) Carton of orange juice</a:t>
                      </a:r>
                    </a:p>
                    <a:p>
                      <a:r>
                        <a:rPr lang="en-GB" sz="1200" dirty="0">
                          <a:latin typeface="Calibri" panose="020F0502020204030204" pitchFamily="34" charset="0"/>
                        </a:rPr>
                        <a:t>d) Cheese </a:t>
                      </a:r>
                    </a:p>
                    <a:p>
                      <a:r>
                        <a:rPr lang="en-GB" sz="1200" dirty="0">
                          <a:latin typeface="Calibri" panose="020F0502020204030204" pitchFamily="34" charset="0"/>
                        </a:rPr>
                        <a:t>e) Cooked meats</a:t>
                      </a:r>
                    </a:p>
                    <a:p>
                      <a:r>
                        <a:rPr lang="en-GB" sz="1200" dirty="0">
                          <a:latin typeface="Calibri" panose="020F0502020204030204" pitchFamily="34" charset="0"/>
                        </a:rPr>
                        <a:t>f) Opened tinned tomatoes </a:t>
                      </a:r>
                    </a:p>
                    <a:p>
                      <a:r>
                        <a:rPr lang="en-GB" sz="1200" dirty="0">
                          <a:latin typeface="Calibri" panose="020F0502020204030204" pitchFamily="34" charset="0"/>
                        </a:rPr>
                        <a:t>g) Lettuce</a:t>
                      </a:r>
                    </a:p>
                    <a:p>
                      <a:r>
                        <a:rPr lang="en-GB" sz="1200" dirty="0">
                          <a:latin typeface="Calibri" panose="020F0502020204030204" pitchFamily="34" charset="0"/>
                        </a:rPr>
                        <a:t>h) Pint milk</a:t>
                      </a:r>
                    </a:p>
                    <a:p>
                      <a:r>
                        <a:rPr lang="en-GB" sz="1200" dirty="0" err="1">
                          <a:latin typeface="Calibri" panose="020F0502020204030204" pitchFamily="34" charset="0"/>
                        </a:rPr>
                        <a:t>i</a:t>
                      </a:r>
                      <a:r>
                        <a:rPr lang="en-GB" sz="1200" dirty="0">
                          <a:latin typeface="Calibri" panose="020F0502020204030204" pitchFamily="34" charset="0"/>
                        </a:rPr>
                        <a:t>) Bacon </a:t>
                      </a:r>
                    </a:p>
                    <a:p>
                      <a:r>
                        <a:rPr lang="en-GB" sz="1200" dirty="0">
                          <a:latin typeface="Calibri" panose="020F0502020204030204" pitchFamily="34" charset="0"/>
                        </a:rPr>
                        <a:t>k) Uncooked chicken </a:t>
                      </a:r>
                    </a:p>
                    <a:p>
                      <a:r>
                        <a:rPr lang="en-GB" sz="1200" dirty="0">
                          <a:latin typeface="Calibri" panose="020F0502020204030204" pitchFamily="34" charset="0"/>
                        </a:rPr>
                        <a:t>l) Fresh cream cake </a:t>
                      </a:r>
                    </a:p>
                    <a:p>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24" name="TextBox 23"/>
          <p:cNvSpPr txBox="1"/>
          <p:nvPr/>
        </p:nvSpPr>
        <p:spPr>
          <a:xfrm>
            <a:off x="150075" y="6949624"/>
            <a:ext cx="4545856" cy="276999"/>
          </a:xfrm>
          <a:prstGeom prst="rect">
            <a:avLst/>
          </a:prstGeom>
          <a:noFill/>
        </p:spPr>
        <p:txBody>
          <a:bodyPr wrap="square" rtlCol="0">
            <a:spAutoFit/>
          </a:bodyPr>
          <a:lstStyle/>
          <a:p>
            <a:pPr algn="ctr"/>
            <a:r>
              <a:rPr lang="en-GB" sz="1200" i="1" dirty="0"/>
              <a:t>Write the letter in the correct place in the fridge </a:t>
            </a:r>
          </a:p>
        </p:txBody>
      </p:sp>
      <p:cxnSp>
        <p:nvCxnSpPr>
          <p:cNvPr id="19" name="Straight Connector 18"/>
          <p:cNvCxnSpPr/>
          <p:nvPr/>
        </p:nvCxnSpPr>
        <p:spPr>
          <a:xfrm>
            <a:off x="176944" y="2952403"/>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32298" y="3816499"/>
            <a:ext cx="1329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32298" y="4176539"/>
            <a:ext cx="1329022"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921" y="3528466"/>
            <a:ext cx="3127609" cy="355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197390" y="3384451"/>
            <a:ext cx="67687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7488907"/>
            <a:ext cx="4369171" cy="276999"/>
          </a:xfrm>
          <a:prstGeom prst="rect">
            <a:avLst/>
          </a:prstGeom>
          <a:noFill/>
        </p:spPr>
        <p:txBody>
          <a:bodyPr wrap="square" rtlCol="0">
            <a:spAutoFit/>
          </a:bodyPr>
          <a:lstStyle/>
          <a:p>
            <a:r>
              <a:rPr lang="en-GB" sz="1200" u="sng" dirty="0"/>
              <a:t>Temperature  -</a:t>
            </a:r>
            <a:r>
              <a:rPr lang="en-GB" sz="1200" dirty="0"/>
              <a:t>What are the critical temperature zones ? </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014950" y="6462600"/>
            <a:ext cx="993122" cy="567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293143" y="8681069"/>
            <a:ext cx="64611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01255" y="8681070"/>
            <a:ext cx="646113"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844897" y="9574140"/>
            <a:ext cx="764500" cy="2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622597" y="8677210"/>
            <a:ext cx="64611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554864" y="8681070"/>
            <a:ext cx="64611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500466" y="8692779"/>
            <a:ext cx="646113"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rot="16200000">
            <a:off x="5349201" y="7812072"/>
            <a:ext cx="902744" cy="505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rot="16200000">
            <a:off x="4490553" y="7812072"/>
            <a:ext cx="902744" cy="505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rot="16200000">
            <a:off x="3426548" y="7809754"/>
            <a:ext cx="902744" cy="505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rot="16200000">
            <a:off x="2240284" y="7895030"/>
            <a:ext cx="764242" cy="505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16200000">
            <a:off x="1234079" y="7895031"/>
            <a:ext cx="764242" cy="505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rot="16200000">
            <a:off x="4932611" y="10044258"/>
            <a:ext cx="720153" cy="505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p:cNvCxnSpPr/>
          <p:nvPr/>
        </p:nvCxnSpPr>
        <p:spPr>
          <a:xfrm flipH="1" flipV="1">
            <a:off x="2910888" y="9281611"/>
            <a:ext cx="1" cy="3600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4695597" y="9480009"/>
            <a:ext cx="5506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635585" y="9525320"/>
            <a:ext cx="5506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p:nvPr/>
        </p:nvCxnSpPr>
        <p:spPr>
          <a:xfrm>
            <a:off x="2888029" y="9502868"/>
            <a:ext cx="2119974"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516492" y="9805625"/>
            <a:ext cx="764500" cy="2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41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8</a:t>
            </a:fld>
            <a:endParaRPr lang="en-GB"/>
          </a:p>
        </p:txBody>
      </p:sp>
      <p:sp>
        <p:nvSpPr>
          <p:cNvPr id="5" name="Rectangle 4"/>
          <p:cNvSpPr/>
          <p:nvPr/>
        </p:nvSpPr>
        <p:spPr>
          <a:xfrm>
            <a:off x="288082" y="288107"/>
            <a:ext cx="2885085" cy="400110"/>
          </a:xfrm>
          <a:prstGeom prst="rect">
            <a:avLst/>
          </a:prstGeom>
        </p:spPr>
        <p:txBody>
          <a:bodyPr wrap="none">
            <a:spAutoFit/>
          </a:bodyPr>
          <a:lstStyle/>
          <a:p>
            <a:r>
              <a:rPr lang="en-GB" sz="1600" b="1" dirty="0"/>
              <a:t>Nutrients – What a body needs</a:t>
            </a:r>
            <a:r>
              <a:rPr lang="en-GB" sz="2000" dirty="0"/>
              <a:t> </a:t>
            </a:r>
            <a:endParaRPr lang="en-GB" dirty="0"/>
          </a:p>
        </p:txBody>
      </p:sp>
      <p:sp>
        <p:nvSpPr>
          <p:cNvPr id="6" name="TextBox 5"/>
          <p:cNvSpPr txBox="1"/>
          <p:nvPr/>
        </p:nvSpPr>
        <p:spPr>
          <a:xfrm>
            <a:off x="3096394" y="917151"/>
            <a:ext cx="1162443" cy="384721"/>
          </a:xfrm>
          <a:prstGeom prst="rect">
            <a:avLst/>
          </a:prstGeom>
          <a:noFill/>
        </p:spPr>
        <p:txBody>
          <a:bodyPr wrap="square" rtlCol="0">
            <a:spAutoFit/>
          </a:bodyPr>
          <a:lstStyle/>
          <a:p>
            <a:r>
              <a:rPr lang="en-GB" dirty="0"/>
              <a:t>Nutrients </a:t>
            </a:r>
          </a:p>
        </p:txBody>
      </p:sp>
      <p:cxnSp>
        <p:nvCxnSpPr>
          <p:cNvPr id="8" name="Straight Arrow Connector 7"/>
          <p:cNvCxnSpPr/>
          <p:nvPr/>
        </p:nvCxnSpPr>
        <p:spPr>
          <a:xfrm flipH="1">
            <a:off x="2592338" y="1301872"/>
            <a:ext cx="699451" cy="570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60490" y="1301872"/>
            <a:ext cx="720080" cy="570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4066" y="2232323"/>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64546" y="2384723"/>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68102" y="2384723"/>
            <a:ext cx="108012" cy="391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440210" y="2384723"/>
            <a:ext cx="0" cy="927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23226" y="2384723"/>
            <a:ext cx="252028" cy="391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12270" y="2528889"/>
            <a:ext cx="108012" cy="391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64746" y="2503837"/>
            <a:ext cx="252028" cy="3918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066" y="3168427"/>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0130" y="3672483"/>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21983" y="3168427"/>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99625" y="3294404"/>
            <a:ext cx="1105786" cy="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04706" y="3528467"/>
            <a:ext cx="10801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Content Placeholder 4"/>
          <p:cNvGraphicFramePr>
            <a:graphicFrameLocks noGrp="1"/>
          </p:cNvGraphicFramePr>
          <p:nvPr>
            <p:ph idx="1"/>
            <p:extLst>
              <p:ext uri="{D42A27DB-BD31-4B8C-83A1-F6EECF244321}">
                <p14:modId xmlns:p14="http://schemas.microsoft.com/office/powerpoint/2010/main" val="2076698949"/>
              </p:ext>
            </p:extLst>
          </p:nvPr>
        </p:nvGraphicFramePr>
        <p:xfrm>
          <a:off x="312403" y="3895636"/>
          <a:ext cx="6744431" cy="6329574"/>
        </p:xfrm>
        <a:graphic>
          <a:graphicData uri="http://schemas.openxmlformats.org/drawingml/2006/table">
            <a:tbl>
              <a:tblPr>
                <a:tableStyleId>{5C22544A-7EE6-4342-B048-85BDC9FD1C3A}</a:tableStyleId>
              </a:tblPr>
              <a:tblGrid>
                <a:gridCol w="1613670">
                  <a:extLst>
                    <a:ext uri="{9D8B030D-6E8A-4147-A177-3AD203B41FA5}">
                      <a16:colId xmlns:a16="http://schemas.microsoft.com/office/drawing/2014/main" val="20000"/>
                    </a:ext>
                  </a:extLst>
                </a:gridCol>
                <a:gridCol w="2922068">
                  <a:extLst>
                    <a:ext uri="{9D8B030D-6E8A-4147-A177-3AD203B41FA5}">
                      <a16:colId xmlns:a16="http://schemas.microsoft.com/office/drawing/2014/main" val="20001"/>
                    </a:ext>
                  </a:extLst>
                </a:gridCol>
                <a:gridCol w="2208693">
                  <a:extLst>
                    <a:ext uri="{9D8B030D-6E8A-4147-A177-3AD203B41FA5}">
                      <a16:colId xmlns:a16="http://schemas.microsoft.com/office/drawing/2014/main" val="20002"/>
                    </a:ext>
                  </a:extLst>
                </a:gridCol>
              </a:tblGrid>
              <a:tr h="607763">
                <a:tc>
                  <a:txBody>
                    <a:bodyPr/>
                    <a:lstStyle/>
                    <a:p>
                      <a:pPr marL="0" marR="0" algn="ctr">
                        <a:spcBef>
                          <a:spcPts val="0"/>
                        </a:spcBef>
                        <a:spcAft>
                          <a:spcPts val="0"/>
                        </a:spcAft>
                      </a:pPr>
                      <a:r>
                        <a:rPr lang="en-GB" sz="1200" dirty="0">
                          <a:effectLst/>
                        </a:rPr>
                        <a:t> </a:t>
                      </a:r>
                    </a:p>
                    <a:p>
                      <a:pPr marL="0" marR="0" algn="ctr">
                        <a:spcBef>
                          <a:spcPts val="0"/>
                        </a:spcBef>
                        <a:spcAft>
                          <a:spcPts val="0"/>
                        </a:spcAft>
                      </a:pPr>
                      <a:r>
                        <a:rPr lang="en-GB" sz="1200" dirty="0">
                          <a:effectLst/>
                        </a:rPr>
                        <a:t>Nutrient</a:t>
                      </a:r>
                      <a:endParaRPr lang="en-GB" sz="12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GB" sz="1200" dirty="0">
                          <a:effectLst/>
                        </a:rPr>
                        <a:t> </a:t>
                      </a:r>
                    </a:p>
                    <a:p>
                      <a:pPr marL="0" marR="0" algn="ctr">
                        <a:spcBef>
                          <a:spcPts val="0"/>
                        </a:spcBef>
                        <a:spcAft>
                          <a:spcPts val="0"/>
                        </a:spcAft>
                      </a:pPr>
                      <a:r>
                        <a:rPr lang="en-GB" sz="1200" dirty="0">
                          <a:effectLst/>
                          <a:latin typeface="+mn-lt"/>
                          <a:ea typeface="Times New Roman"/>
                        </a:rPr>
                        <a:t>What do we need this for?</a:t>
                      </a: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GB" sz="1200" dirty="0">
                          <a:effectLst/>
                        </a:rPr>
                        <a:t> </a:t>
                      </a:r>
                    </a:p>
                    <a:p>
                      <a:pPr marL="0" marR="0" algn="ctr">
                        <a:spcBef>
                          <a:spcPts val="0"/>
                        </a:spcBef>
                        <a:spcAft>
                          <a:spcPts val="0"/>
                        </a:spcAft>
                      </a:pPr>
                      <a:r>
                        <a:rPr lang="en-GB" sz="1200" dirty="0">
                          <a:effectLst/>
                        </a:rPr>
                        <a:t>Sources</a:t>
                      </a:r>
                    </a:p>
                    <a:p>
                      <a:pPr marL="0" marR="0" algn="ctr">
                        <a:spcBef>
                          <a:spcPts val="0"/>
                        </a:spcBef>
                        <a:spcAft>
                          <a:spcPts val="0"/>
                        </a:spcAft>
                      </a:pPr>
                      <a:r>
                        <a:rPr lang="en-GB" sz="1200" dirty="0">
                          <a:effectLst/>
                        </a:rPr>
                        <a:t> (what foods it is found in)</a:t>
                      </a:r>
                      <a:endParaRPr lang="en-GB" sz="12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69438">
                <a:tc>
                  <a:txBody>
                    <a:bodyPr/>
                    <a:lstStyle/>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r>
                        <a:rPr lang="en-GB" sz="1200" dirty="0">
                          <a:effectLst/>
                        </a:rPr>
                        <a:t>Starch </a:t>
                      </a:r>
                      <a:endParaRPr lang="en-GB" sz="1200" dirty="0">
                        <a:effectLst/>
                        <a:latin typeface="Times New Roman"/>
                        <a:ea typeface="Times New Roman"/>
                      </a:endParaRPr>
                    </a:p>
                    <a:p>
                      <a:pPr marL="0" marR="0" indent="0" algn="ctr" defTabSz="987468" rtl="0" eaLnBrk="1" fontAlgn="auto" latinLnBrk="0" hangingPunct="1">
                        <a:lnSpc>
                          <a:spcPct val="100000"/>
                        </a:lnSpc>
                        <a:spcBef>
                          <a:spcPts val="0"/>
                        </a:spcBef>
                        <a:spcAft>
                          <a:spcPts val="0"/>
                        </a:spcAft>
                        <a:buClrTx/>
                        <a:buSzTx/>
                        <a:buFontTx/>
                        <a:buNone/>
                        <a:tabLst/>
                        <a:defRPr/>
                      </a:pPr>
                      <a:r>
                        <a:rPr lang="en-GB" sz="1200" dirty="0">
                          <a:effectLst/>
                        </a:rPr>
                        <a:t>Sugar </a:t>
                      </a:r>
                    </a:p>
                    <a:p>
                      <a:pPr marL="0" marR="0">
                        <a:spcBef>
                          <a:spcPts val="0"/>
                        </a:spcBef>
                        <a:spcAft>
                          <a:spcPts val="0"/>
                        </a:spcAft>
                      </a:pP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874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rPr>
                        <a:t>Energy - </a:t>
                      </a:r>
                    </a:p>
                    <a:p>
                      <a:pPr marL="0" marR="0" indent="0">
                        <a:spcBef>
                          <a:spcPts val="0"/>
                        </a:spcBef>
                        <a:spcAft>
                          <a:spcPts val="0"/>
                        </a:spcAft>
                        <a:buFont typeface="Arial" panose="020B0604020202020204" pitchFamily="34" charset="0"/>
                        <a:buNone/>
                      </a:pPr>
                      <a:endParaRPr lang="en-GB" sz="1200" dirty="0">
                        <a:effectLst/>
                      </a:endParaRPr>
                    </a:p>
                    <a:p>
                      <a:pPr marL="0" marR="0">
                        <a:spcBef>
                          <a:spcPts val="0"/>
                        </a:spcBef>
                        <a:spcAft>
                          <a:spcPts val="0"/>
                        </a:spcAft>
                      </a:pPr>
                      <a:endParaRPr lang="en-GB" sz="1200" dirty="0">
                        <a:effectLst/>
                      </a:endParaRPr>
                    </a:p>
                    <a:p>
                      <a:pPr marL="171450" marR="0" indent="-171450">
                        <a:spcBef>
                          <a:spcPts val="0"/>
                        </a:spcBef>
                        <a:spcAft>
                          <a:spcPts val="0"/>
                        </a:spcAft>
                        <a:buFont typeface="Arial" panose="020B0604020202020204" pitchFamily="34" charset="0"/>
                        <a:buChar char="•"/>
                      </a:pPr>
                      <a:r>
                        <a:rPr lang="en-GB" sz="1200" dirty="0">
                          <a:effectLst/>
                        </a:rPr>
                        <a:t>Dietary fibre -  </a:t>
                      </a:r>
                    </a:p>
                    <a:p>
                      <a:pPr marL="0" marR="0" indent="0">
                        <a:spcBef>
                          <a:spcPts val="0"/>
                        </a:spcBef>
                        <a:spcAft>
                          <a:spcPts val="0"/>
                        </a:spcAft>
                        <a:buFont typeface="Arial" panose="020B0604020202020204" pitchFamily="34" charset="0"/>
                        <a:buNone/>
                      </a:pPr>
                      <a:endParaRPr lang="en-GB" sz="14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3816">
                <a:tc>
                  <a:txBody>
                    <a:bodyPr/>
                    <a:lstStyle/>
                    <a:p>
                      <a:pPr marL="0" marR="0" algn="ctr">
                        <a:spcBef>
                          <a:spcPts val="0"/>
                        </a:spcBef>
                        <a:spcAft>
                          <a:spcPts val="0"/>
                        </a:spcAft>
                      </a:pPr>
                      <a:r>
                        <a:rPr lang="en-GB" sz="1000">
                          <a:effectLst/>
                        </a:rPr>
                        <a:t> </a:t>
                      </a:r>
                      <a:endParaRPr lang="en-GB" sz="900">
                        <a:effectLst/>
                      </a:endParaRPr>
                    </a:p>
                    <a:p>
                      <a:pPr marL="0" marR="0" algn="ctr">
                        <a:spcBef>
                          <a:spcPts val="0"/>
                        </a:spcBef>
                        <a:spcAft>
                          <a:spcPts val="0"/>
                        </a:spcAft>
                      </a:pPr>
                      <a:r>
                        <a:rPr lang="en-GB" sz="1000">
                          <a:effectLst/>
                        </a:rPr>
                        <a:t> </a:t>
                      </a:r>
                      <a:endParaRPr lang="en-GB" sz="900">
                        <a:effectLst/>
                      </a:endParaRPr>
                    </a:p>
                    <a:p>
                      <a:pPr marL="0" marR="0" algn="ctr">
                        <a:spcBef>
                          <a:spcPts val="0"/>
                        </a:spcBef>
                        <a:spcAft>
                          <a:spcPts val="0"/>
                        </a:spcAft>
                      </a:pPr>
                      <a:r>
                        <a:rPr lang="en-GB" sz="1000">
                          <a:effectLst/>
                        </a:rPr>
                        <a:t> </a:t>
                      </a:r>
                      <a:endParaRPr lang="en-GB" sz="900">
                        <a:effectLst/>
                      </a:endParaRPr>
                    </a:p>
                    <a:p>
                      <a:pPr marL="0" marR="0" algn="ctr">
                        <a:spcBef>
                          <a:spcPts val="0"/>
                        </a:spcBef>
                        <a:spcAft>
                          <a:spcPts val="0"/>
                        </a:spcAft>
                      </a:pPr>
                      <a:r>
                        <a:rPr lang="en-GB" sz="1000">
                          <a:effectLst/>
                        </a:rPr>
                        <a:t> </a:t>
                      </a:r>
                      <a:endParaRPr lang="en-GB" sz="90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spcBef>
                          <a:spcPts val="0"/>
                        </a:spcBef>
                        <a:spcAft>
                          <a:spcPts val="0"/>
                        </a:spcAft>
                        <a:buFont typeface="Arial" panose="020B0604020202020204" pitchFamily="34" charset="0"/>
                        <a:buChar char="•"/>
                        <a:tabLst>
                          <a:tab pos="457200" algn="l"/>
                        </a:tabLst>
                      </a:pPr>
                      <a:r>
                        <a:rPr lang="en-GB" sz="1200" dirty="0">
                          <a:effectLst/>
                          <a:latin typeface="+mn-lt"/>
                          <a:ea typeface="Times New Roman"/>
                        </a:rPr>
                        <a:t>Growth</a:t>
                      </a:r>
                      <a:r>
                        <a:rPr lang="en-GB" sz="1200" baseline="0" dirty="0">
                          <a:effectLst/>
                          <a:latin typeface="+mn-lt"/>
                          <a:ea typeface="Times New Roman"/>
                        </a:rPr>
                        <a:t> </a:t>
                      </a:r>
                    </a:p>
                    <a:p>
                      <a:pPr marL="0" marR="0" lvl="0" indent="0">
                        <a:spcBef>
                          <a:spcPts val="0"/>
                        </a:spcBef>
                        <a:spcAft>
                          <a:spcPts val="0"/>
                        </a:spcAft>
                        <a:buFont typeface="Arial" panose="020B0604020202020204" pitchFamily="34" charset="0"/>
                        <a:buNone/>
                        <a:tabLst>
                          <a:tab pos="457200" algn="l"/>
                        </a:tabLst>
                      </a:pPr>
                      <a:endParaRPr lang="en-GB" sz="1200" baseline="0" dirty="0">
                        <a:effectLst/>
                        <a:latin typeface="+mn-lt"/>
                        <a:ea typeface="Times New Roman"/>
                      </a:endParaRPr>
                    </a:p>
                    <a:p>
                      <a:pPr marL="171450" marR="0" lvl="0" indent="-171450">
                        <a:spcBef>
                          <a:spcPts val="0"/>
                        </a:spcBef>
                        <a:spcAft>
                          <a:spcPts val="0"/>
                        </a:spcAft>
                        <a:buFont typeface="Arial" panose="020B0604020202020204" pitchFamily="34" charset="0"/>
                        <a:buChar char="•"/>
                        <a:tabLst>
                          <a:tab pos="457200" algn="l"/>
                        </a:tabLst>
                      </a:pPr>
                      <a:r>
                        <a:rPr lang="en-GB" sz="1200" baseline="0" dirty="0">
                          <a:effectLst/>
                          <a:latin typeface="+mn-lt"/>
                          <a:ea typeface="Times New Roman"/>
                        </a:rPr>
                        <a:t>Repair </a:t>
                      </a:r>
                    </a:p>
                    <a:p>
                      <a:pPr marL="0" marR="0" lvl="0" indent="0">
                        <a:spcBef>
                          <a:spcPts val="0"/>
                        </a:spcBef>
                        <a:spcAft>
                          <a:spcPts val="0"/>
                        </a:spcAft>
                        <a:buFont typeface="Arial" panose="020B0604020202020204" pitchFamily="34" charset="0"/>
                        <a:buNone/>
                        <a:tabLst>
                          <a:tab pos="457200" algn="l"/>
                        </a:tabLst>
                      </a:pPr>
                      <a:endParaRPr lang="en-GB" sz="1200" baseline="0" dirty="0">
                        <a:effectLst/>
                        <a:latin typeface="+mn-lt"/>
                        <a:ea typeface="Times New Roman"/>
                      </a:endParaRPr>
                    </a:p>
                    <a:p>
                      <a:pPr marL="171450" marR="0" lvl="0" indent="-171450">
                        <a:spcBef>
                          <a:spcPts val="0"/>
                        </a:spcBef>
                        <a:spcAft>
                          <a:spcPts val="0"/>
                        </a:spcAft>
                        <a:buFont typeface="Arial" panose="020B0604020202020204" pitchFamily="34" charset="0"/>
                        <a:buChar char="•"/>
                        <a:tabLst>
                          <a:tab pos="457200" algn="l"/>
                        </a:tabLst>
                      </a:pPr>
                      <a:r>
                        <a:rPr lang="en-GB" sz="1200" baseline="0" dirty="0">
                          <a:effectLst/>
                          <a:latin typeface="+mn-lt"/>
                          <a:ea typeface="Times New Roman"/>
                        </a:rPr>
                        <a:t>Maintenance </a:t>
                      </a:r>
                      <a:endParaRPr lang="en-GB" sz="1200" dirty="0">
                        <a:effectLst/>
                        <a:latin typeface="+mn-lt"/>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65702">
                <a:tc>
                  <a:txBody>
                    <a:bodyPr/>
                    <a:lstStyle/>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spcBef>
                          <a:spcPts val="0"/>
                        </a:spcBef>
                        <a:spcAft>
                          <a:spcPts val="0"/>
                        </a:spcAft>
                        <a:buFont typeface="Arial" panose="020B0604020202020204" pitchFamily="34" charset="0"/>
                        <a:buChar char="•"/>
                        <a:tabLst>
                          <a:tab pos="457200" algn="l"/>
                        </a:tabLst>
                      </a:pPr>
                      <a:r>
                        <a:rPr lang="en-GB" sz="1200" dirty="0">
                          <a:effectLst/>
                        </a:rPr>
                        <a:t>Energy</a:t>
                      </a:r>
                      <a:r>
                        <a:rPr lang="en-GB" sz="1200" baseline="0" dirty="0">
                          <a:effectLst/>
                        </a:rPr>
                        <a:t> </a:t>
                      </a:r>
                    </a:p>
                    <a:p>
                      <a:pPr marL="171450" marR="0" lvl="0" indent="-171450">
                        <a:spcBef>
                          <a:spcPts val="0"/>
                        </a:spcBef>
                        <a:spcAft>
                          <a:spcPts val="0"/>
                        </a:spcAft>
                        <a:buFont typeface="Arial" panose="020B0604020202020204" pitchFamily="34" charset="0"/>
                        <a:buChar char="•"/>
                        <a:tabLst>
                          <a:tab pos="457200" algn="l"/>
                        </a:tabLst>
                      </a:pPr>
                      <a:r>
                        <a:rPr lang="en-GB" sz="1200" baseline="0" dirty="0">
                          <a:effectLst/>
                        </a:rPr>
                        <a:t>Warmth </a:t>
                      </a:r>
                    </a:p>
                    <a:p>
                      <a:pPr marL="171450" marR="0" lvl="0" indent="-171450">
                        <a:spcBef>
                          <a:spcPts val="0"/>
                        </a:spcBef>
                        <a:spcAft>
                          <a:spcPts val="0"/>
                        </a:spcAft>
                        <a:buFont typeface="Arial" panose="020B0604020202020204" pitchFamily="34" charset="0"/>
                        <a:buChar char="•"/>
                        <a:tabLst>
                          <a:tab pos="457200" algn="l"/>
                        </a:tabLst>
                      </a:pPr>
                      <a:r>
                        <a:rPr lang="en-GB" sz="1200" baseline="0" dirty="0">
                          <a:effectLst/>
                        </a:rPr>
                        <a:t>Protection of organs</a:t>
                      </a:r>
                    </a:p>
                    <a:p>
                      <a:pPr marL="171450" marR="0" lvl="0" indent="-171450">
                        <a:spcBef>
                          <a:spcPts val="0"/>
                        </a:spcBef>
                        <a:spcAft>
                          <a:spcPts val="0"/>
                        </a:spcAft>
                        <a:buFont typeface="Arial" panose="020B0604020202020204" pitchFamily="34" charset="0"/>
                        <a:buChar char="•"/>
                        <a:tabLst>
                          <a:tab pos="457200" algn="l"/>
                        </a:tabLst>
                      </a:pPr>
                      <a:r>
                        <a:rPr lang="en-GB" sz="1200" baseline="0" dirty="0">
                          <a:effectLst/>
                        </a:rPr>
                        <a:t>Source of fat soluble vitamins </a:t>
                      </a:r>
                      <a:endParaRPr lang="en-GB" sz="1200" dirty="0">
                        <a:effectLst/>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553337">
                <a:tc>
                  <a:txBody>
                    <a:bodyPr/>
                    <a:lstStyle/>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endParaRPr lang="en-GB" sz="1000" dirty="0">
                        <a:effectLst/>
                      </a:endParaRPr>
                    </a:p>
                    <a:p>
                      <a:pPr marL="0" marR="0" algn="ctr">
                        <a:spcBef>
                          <a:spcPts val="0"/>
                        </a:spcBef>
                        <a:spcAft>
                          <a:spcPts val="0"/>
                        </a:spcAft>
                      </a:pPr>
                      <a:endParaRPr lang="en-GB" sz="1100" dirty="0">
                        <a:effectLst/>
                      </a:endParaRPr>
                    </a:p>
                    <a:p>
                      <a:pPr marL="0" marR="0" algn="ctr">
                        <a:spcBef>
                          <a:spcPts val="0"/>
                        </a:spcBef>
                        <a:spcAft>
                          <a:spcPts val="0"/>
                        </a:spcAft>
                      </a:pPr>
                      <a:r>
                        <a:rPr lang="en-GB" sz="1100" dirty="0">
                          <a:effectLst/>
                        </a:rPr>
                        <a:t>Fat soluble </a:t>
                      </a:r>
                    </a:p>
                    <a:p>
                      <a:pPr marL="0" marR="0" algn="ctr">
                        <a:spcBef>
                          <a:spcPts val="0"/>
                        </a:spcBef>
                        <a:spcAft>
                          <a:spcPts val="0"/>
                        </a:spcAft>
                      </a:pPr>
                      <a:endParaRPr lang="en-GB" sz="1100" dirty="0">
                        <a:effectLst/>
                      </a:endParaRPr>
                    </a:p>
                    <a:p>
                      <a:pPr marL="0" marR="0" algn="ctr">
                        <a:spcBef>
                          <a:spcPts val="0"/>
                        </a:spcBef>
                        <a:spcAft>
                          <a:spcPts val="0"/>
                        </a:spcAft>
                      </a:pPr>
                      <a:endParaRPr lang="en-GB" sz="1100" dirty="0">
                        <a:effectLst/>
                      </a:endParaRPr>
                    </a:p>
                    <a:p>
                      <a:pPr marL="0" marR="0" algn="ctr">
                        <a:spcBef>
                          <a:spcPts val="0"/>
                        </a:spcBef>
                        <a:spcAft>
                          <a:spcPts val="0"/>
                        </a:spcAft>
                      </a:pPr>
                      <a:r>
                        <a:rPr lang="en-GB" sz="1100" dirty="0">
                          <a:effectLst/>
                        </a:rPr>
                        <a:t>Water soluble</a:t>
                      </a:r>
                      <a:r>
                        <a:rPr lang="en-GB" sz="1100" baseline="0" dirty="0">
                          <a:effectLst/>
                        </a:rPr>
                        <a:t> </a:t>
                      </a:r>
                      <a:r>
                        <a:rPr lang="en-GB" sz="1100" dirty="0">
                          <a:effectLst/>
                        </a:rPr>
                        <a:t> </a:t>
                      </a: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spcBef>
                          <a:spcPts val="0"/>
                        </a:spcBef>
                        <a:spcAft>
                          <a:spcPts val="0"/>
                        </a:spcAft>
                        <a:buFont typeface="Arial" panose="020B0604020202020204" pitchFamily="34" charset="0"/>
                        <a:buChar char="•"/>
                      </a:pPr>
                      <a:r>
                        <a:rPr lang="en-GB" sz="1200" dirty="0">
                          <a:effectLst/>
                        </a:rPr>
                        <a:t>Helps with the reactions that take place in the body for energy release</a:t>
                      </a:r>
                    </a:p>
                    <a:p>
                      <a:pPr marL="171450" marR="0" indent="-171450">
                        <a:spcBef>
                          <a:spcPts val="0"/>
                        </a:spcBef>
                        <a:spcAft>
                          <a:spcPts val="0"/>
                        </a:spcAft>
                        <a:buFont typeface="Arial" panose="020B0604020202020204" pitchFamily="34" charset="0"/>
                        <a:buChar char="•"/>
                      </a:pPr>
                      <a:r>
                        <a:rPr lang="en-GB" sz="1200" dirty="0">
                          <a:effectLst/>
                        </a:rPr>
                        <a:t>Helps by keeping the body healthy and preventing</a:t>
                      </a:r>
                      <a:r>
                        <a:rPr lang="en-GB" sz="1200" baseline="0" dirty="0">
                          <a:effectLst/>
                        </a:rPr>
                        <a:t> some diseases linked to a poor diet </a:t>
                      </a:r>
                    </a:p>
                    <a:p>
                      <a:pPr marL="171450" marR="0" indent="-171450">
                        <a:spcBef>
                          <a:spcPts val="0"/>
                        </a:spcBef>
                        <a:spcAft>
                          <a:spcPts val="0"/>
                        </a:spcAft>
                        <a:buFont typeface="Arial" panose="020B0604020202020204" pitchFamily="34" charset="0"/>
                        <a:buChar char="•"/>
                      </a:pPr>
                      <a:r>
                        <a:rPr lang="en-GB" sz="1200" baseline="0" dirty="0">
                          <a:effectLst/>
                        </a:rPr>
                        <a:t>Helps to regulate the function and repair of cells </a:t>
                      </a: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79518">
                <a:tc>
                  <a:txBody>
                    <a:bodyPr/>
                    <a:lstStyle/>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endParaRPr>
                    </a:p>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spcBef>
                          <a:spcPts val="0"/>
                        </a:spcBef>
                        <a:spcAft>
                          <a:spcPts val="0"/>
                        </a:spcAft>
                        <a:buFont typeface="Arial" panose="020B0604020202020204" pitchFamily="34" charset="0"/>
                        <a:buChar char="•"/>
                      </a:pPr>
                      <a:r>
                        <a:rPr lang="en-GB" sz="1200" dirty="0">
                          <a:effectLst/>
                        </a:rPr>
                        <a:t>Turn</a:t>
                      </a:r>
                      <a:r>
                        <a:rPr lang="en-GB" sz="1200" baseline="0" dirty="0">
                          <a:effectLst/>
                        </a:rPr>
                        <a:t> the food we eat into energy </a:t>
                      </a:r>
                    </a:p>
                    <a:p>
                      <a:pPr marL="171450" marR="0" indent="-171450">
                        <a:spcBef>
                          <a:spcPts val="0"/>
                        </a:spcBef>
                        <a:spcAft>
                          <a:spcPts val="0"/>
                        </a:spcAft>
                        <a:buFont typeface="Arial" panose="020B0604020202020204" pitchFamily="34" charset="0"/>
                        <a:buChar char="•"/>
                      </a:pPr>
                      <a:r>
                        <a:rPr lang="en-GB" sz="1200" baseline="0" dirty="0">
                          <a:effectLst/>
                        </a:rPr>
                        <a:t>Build strong bones and teeth</a:t>
                      </a:r>
                    </a:p>
                    <a:p>
                      <a:pPr marL="171450" marR="0" indent="-171450">
                        <a:spcBef>
                          <a:spcPts val="0"/>
                        </a:spcBef>
                        <a:spcAft>
                          <a:spcPts val="0"/>
                        </a:spcAft>
                        <a:buFont typeface="Arial" panose="020B0604020202020204" pitchFamily="34" charset="0"/>
                        <a:buChar char="•"/>
                      </a:pPr>
                      <a:r>
                        <a:rPr lang="en-GB" sz="1200" baseline="0" dirty="0">
                          <a:solidFill>
                            <a:schemeClr val="tx1"/>
                          </a:solidFill>
                          <a:effectLst/>
                        </a:rPr>
                        <a:t>helps formation of healthy red blood cells instead</a:t>
                      </a:r>
                      <a:endParaRPr lang="en-GB" sz="1200" dirty="0">
                        <a:solidFill>
                          <a:schemeClr val="tx1"/>
                        </a:solidFill>
                        <a:effectLst/>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GB" sz="1000" dirty="0">
                          <a:effectLst/>
                        </a:rPr>
                        <a:t> </a:t>
                      </a:r>
                      <a:endParaRPr lang="en-GB" sz="900" dirty="0">
                        <a:effectLst/>
                        <a:latin typeface="Times New Roman"/>
                        <a:ea typeface="Times New Roman"/>
                      </a:endParaRPr>
                    </a:p>
                  </a:txBody>
                  <a:tcPr marL="48757" marR="48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776" y="4536579"/>
            <a:ext cx="1779588"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988" y="5780459"/>
            <a:ext cx="1028127" cy="68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576" y="6083664"/>
            <a:ext cx="944395" cy="66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151" y="7023641"/>
            <a:ext cx="4699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7390" y="6895594"/>
            <a:ext cx="45085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2437" y="7109365"/>
            <a:ext cx="7445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8118" y="7992963"/>
            <a:ext cx="1758662" cy="111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0069" y="9497236"/>
            <a:ext cx="60325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5760" y="9433123"/>
            <a:ext cx="1217971" cy="6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44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2787F-54BE-45FE-9759-C781E90057C6}" type="slidenum">
              <a:rPr lang="en-GB" smtClean="0"/>
              <a:t>9</a:t>
            </a:fld>
            <a:endParaRPr lang="en-GB"/>
          </a:p>
        </p:txBody>
      </p:sp>
      <p:sp>
        <p:nvSpPr>
          <p:cNvPr id="5" name="Rectangle 4"/>
          <p:cNvSpPr/>
          <p:nvPr/>
        </p:nvSpPr>
        <p:spPr>
          <a:xfrm>
            <a:off x="144066" y="216099"/>
            <a:ext cx="6840760" cy="984885"/>
          </a:xfrm>
          <a:prstGeom prst="rect">
            <a:avLst/>
          </a:prstGeom>
        </p:spPr>
        <p:txBody>
          <a:bodyPr wrap="square">
            <a:spAutoFit/>
          </a:bodyPr>
          <a:lstStyle/>
          <a:p>
            <a:pPr algn="ctr"/>
            <a:r>
              <a:rPr lang="en-GB" sz="1600" b="1" dirty="0" err="1">
                <a:solidFill>
                  <a:prstClr val="black"/>
                </a:solidFill>
              </a:rPr>
              <a:t>Eatwell</a:t>
            </a:r>
            <a:r>
              <a:rPr lang="en-GB" sz="1600" b="1" dirty="0">
                <a:solidFill>
                  <a:prstClr val="black"/>
                </a:solidFill>
              </a:rPr>
              <a:t> Plate V </a:t>
            </a:r>
            <a:r>
              <a:rPr lang="en-GB" sz="1600" b="1" dirty="0" err="1">
                <a:solidFill>
                  <a:prstClr val="black"/>
                </a:solidFill>
              </a:rPr>
              <a:t>Eatwell</a:t>
            </a:r>
            <a:r>
              <a:rPr lang="en-GB" sz="1600" b="1" dirty="0">
                <a:solidFill>
                  <a:prstClr val="black"/>
                </a:solidFill>
              </a:rPr>
              <a:t> Guide</a:t>
            </a:r>
          </a:p>
          <a:p>
            <a:r>
              <a:rPr lang="en-GB" sz="1400" dirty="0">
                <a:solidFill>
                  <a:prstClr val="black"/>
                </a:solidFill>
              </a:rPr>
              <a:t>In 2015 the Government replaced their nutritional guide. The </a:t>
            </a:r>
            <a:r>
              <a:rPr lang="en-GB" sz="1400" dirty="0" err="1">
                <a:solidFill>
                  <a:prstClr val="black"/>
                </a:solidFill>
              </a:rPr>
              <a:t>Eatwell</a:t>
            </a:r>
            <a:r>
              <a:rPr lang="en-GB" sz="1400" dirty="0">
                <a:solidFill>
                  <a:prstClr val="black"/>
                </a:solidFill>
              </a:rPr>
              <a:t> Plate became the </a:t>
            </a:r>
            <a:r>
              <a:rPr lang="en-GB" sz="1400" dirty="0" err="1">
                <a:solidFill>
                  <a:prstClr val="black"/>
                </a:solidFill>
              </a:rPr>
              <a:t>Eatwell</a:t>
            </a:r>
            <a:r>
              <a:rPr lang="en-GB" sz="1400" dirty="0">
                <a:solidFill>
                  <a:prstClr val="black"/>
                </a:solidFill>
              </a:rPr>
              <a:t> Guide.   Study the two images. What differences can you see? Are there any similarities between the two? Why do you think the Government has made these changes?</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82" y="1512243"/>
            <a:ext cx="287211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6474" y="1484446"/>
            <a:ext cx="2726552" cy="192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44066" y="3816499"/>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1781" y="4112154"/>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781" y="4392563"/>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1781" y="4752603"/>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1781" y="5040635"/>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1781" y="5400675"/>
            <a:ext cx="6840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66" y="6696819"/>
            <a:ext cx="235771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151" y="6783078"/>
            <a:ext cx="2400613" cy="156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1105" y="6696819"/>
            <a:ext cx="1981436" cy="173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10460" y="5616699"/>
            <a:ext cx="3962807" cy="338554"/>
          </a:xfrm>
          <a:prstGeom prst="rect">
            <a:avLst/>
          </a:prstGeom>
        </p:spPr>
        <p:txBody>
          <a:bodyPr wrap="square">
            <a:spAutoFit/>
          </a:bodyPr>
          <a:lstStyle/>
          <a:p>
            <a:r>
              <a:rPr lang="en-GB" sz="1600" b="1" dirty="0"/>
              <a:t>Is everyone getting the balance  right?</a:t>
            </a:r>
          </a:p>
        </p:txBody>
      </p:sp>
      <p:sp>
        <p:nvSpPr>
          <p:cNvPr id="16" name="Rectangle 17"/>
          <p:cNvSpPr>
            <a:spLocks noChangeArrowheads="1"/>
          </p:cNvSpPr>
          <p:nvPr/>
        </p:nvSpPr>
        <p:spPr bwMode="auto">
          <a:xfrm>
            <a:off x="0" y="0"/>
            <a:ext cx="720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18"/>
          <p:cNvSpPr>
            <a:spLocks noChangeArrowheads="1"/>
          </p:cNvSpPr>
          <p:nvPr/>
        </p:nvSpPr>
        <p:spPr bwMode="auto">
          <a:xfrm>
            <a:off x="144066" y="5933247"/>
            <a:ext cx="6840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a:ln>
                  <a:noFill/>
                </a:ln>
                <a:effectLst/>
                <a:ea typeface="Times New Roman" pitchFamily="18" charset="0"/>
                <a:cs typeface="Arial" pitchFamily="34" charset="0"/>
              </a:rPr>
              <a:t>Put the food  for the different diets onto a balanced plate. How could they change what they are eating to make it  healthier?</a:t>
            </a:r>
            <a:endParaRPr kumimoji="0" lang="en-GB" altLang="en-US" sz="1800" b="0" i="0" u="none" strike="noStrike" cap="none" normalizeH="0" baseline="0" dirty="0">
              <a:ln>
                <a:noFill/>
              </a:ln>
              <a:effectLst/>
              <a:cs typeface="Arial" pitchFamily="34" charset="0"/>
            </a:endParaRPr>
          </a:p>
        </p:txBody>
      </p:sp>
      <p:pic>
        <p:nvPicPr>
          <p:cNvPr id="2067" name="83695752-C5C1-40F7-B1B1-C6FC13253DD8" descr="cid:59D7A589-44C7-488A-B709-F72E921AF52B"/>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rot="-363660">
            <a:off x="217909" y="8428614"/>
            <a:ext cx="2129955" cy="15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83695752-C5C1-40F7-B1B1-C6FC13253DD8" descr="cid:59D7A589-44C7-488A-B709-F72E921AF52B"/>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rot="-363660">
            <a:off x="4956846" y="8428613"/>
            <a:ext cx="2129955" cy="15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83695752-C5C1-40F7-B1B1-C6FC13253DD8" descr="cid:59D7A589-44C7-488A-B709-F72E921AF52B"/>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rot="-363660">
            <a:off x="2592605" y="8212030"/>
            <a:ext cx="2129955" cy="151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61782" y="9917496"/>
            <a:ext cx="1436057" cy="261610"/>
          </a:xfrm>
          <a:prstGeom prst="rect">
            <a:avLst/>
          </a:prstGeom>
          <a:noFill/>
        </p:spPr>
        <p:txBody>
          <a:bodyPr wrap="square" rtlCol="0">
            <a:spAutoFit/>
          </a:bodyPr>
          <a:lstStyle/>
          <a:p>
            <a:r>
              <a:rPr lang="en-GB" sz="1050" dirty="0"/>
              <a:t>Changes to diet: </a:t>
            </a:r>
          </a:p>
        </p:txBody>
      </p:sp>
      <p:sp>
        <p:nvSpPr>
          <p:cNvPr id="39" name="TextBox 38"/>
          <p:cNvSpPr txBox="1"/>
          <p:nvPr/>
        </p:nvSpPr>
        <p:spPr>
          <a:xfrm>
            <a:off x="2660182" y="9786692"/>
            <a:ext cx="1436057" cy="261610"/>
          </a:xfrm>
          <a:prstGeom prst="rect">
            <a:avLst/>
          </a:prstGeom>
          <a:noFill/>
        </p:spPr>
        <p:txBody>
          <a:bodyPr wrap="square" rtlCol="0">
            <a:spAutoFit/>
          </a:bodyPr>
          <a:lstStyle/>
          <a:p>
            <a:r>
              <a:rPr lang="en-GB" sz="1050" dirty="0"/>
              <a:t>Changes to diet: </a:t>
            </a:r>
          </a:p>
        </p:txBody>
      </p:sp>
      <p:sp>
        <p:nvSpPr>
          <p:cNvPr id="40" name="TextBox 39"/>
          <p:cNvSpPr txBox="1"/>
          <p:nvPr/>
        </p:nvSpPr>
        <p:spPr>
          <a:xfrm>
            <a:off x="5109583" y="9950110"/>
            <a:ext cx="1436057" cy="261610"/>
          </a:xfrm>
          <a:prstGeom prst="rect">
            <a:avLst/>
          </a:prstGeom>
          <a:noFill/>
        </p:spPr>
        <p:txBody>
          <a:bodyPr wrap="square" rtlCol="0">
            <a:spAutoFit/>
          </a:bodyPr>
          <a:lstStyle/>
          <a:p>
            <a:r>
              <a:rPr lang="en-GB" sz="1050"/>
              <a:t>Changes to diet: </a:t>
            </a:r>
            <a:endParaRPr lang="en-GB" sz="1050" dirty="0"/>
          </a:p>
        </p:txBody>
      </p:sp>
      <p:sp>
        <p:nvSpPr>
          <p:cNvPr id="28" name="Rectangle 27"/>
          <p:cNvSpPr/>
          <p:nvPr/>
        </p:nvSpPr>
        <p:spPr>
          <a:xfrm>
            <a:off x="166161" y="6394912"/>
            <a:ext cx="1190326" cy="276999"/>
          </a:xfrm>
          <a:prstGeom prst="rect">
            <a:avLst/>
          </a:prstGeom>
        </p:spPr>
        <p:txBody>
          <a:bodyPr wrap="none">
            <a:spAutoFit/>
          </a:bodyPr>
          <a:lstStyle/>
          <a:p>
            <a:pPr eaLnBrk="0" hangingPunct="0"/>
            <a:r>
              <a:rPr lang="en-GB" sz="1200" i="1" dirty="0"/>
              <a:t>18-year-old boy</a:t>
            </a:r>
          </a:p>
        </p:txBody>
      </p:sp>
      <p:sp>
        <p:nvSpPr>
          <p:cNvPr id="29" name="Rectangle 28"/>
          <p:cNvSpPr/>
          <p:nvPr/>
        </p:nvSpPr>
        <p:spPr>
          <a:xfrm>
            <a:off x="2580483" y="6444877"/>
            <a:ext cx="1673856" cy="261610"/>
          </a:xfrm>
          <a:prstGeom prst="rect">
            <a:avLst/>
          </a:prstGeom>
        </p:spPr>
        <p:txBody>
          <a:bodyPr wrap="none">
            <a:spAutoFit/>
          </a:bodyPr>
          <a:lstStyle/>
          <a:p>
            <a:pPr eaLnBrk="0" hangingPunct="0"/>
            <a:r>
              <a:rPr lang="en-GB" sz="1100" i="1" dirty="0"/>
              <a:t>40-year-old  office worker</a:t>
            </a:r>
          </a:p>
        </p:txBody>
      </p:sp>
      <p:sp>
        <p:nvSpPr>
          <p:cNvPr id="30" name="Rectangle 29"/>
          <p:cNvSpPr/>
          <p:nvPr/>
        </p:nvSpPr>
        <p:spPr>
          <a:xfrm>
            <a:off x="5080305" y="6444877"/>
            <a:ext cx="1080170" cy="569387"/>
          </a:xfrm>
          <a:prstGeom prst="rect">
            <a:avLst/>
          </a:prstGeom>
        </p:spPr>
        <p:txBody>
          <a:bodyPr wrap="square">
            <a:spAutoFit/>
          </a:bodyPr>
          <a:lstStyle/>
          <a:p>
            <a:pPr eaLnBrk="0" hangingPunct="0"/>
            <a:r>
              <a:rPr lang="en-GB" sz="1200" i="1" dirty="0"/>
              <a:t>Grandmother</a:t>
            </a:r>
          </a:p>
          <a:p>
            <a:pPr eaLnBrk="0" hangingPunct="0"/>
            <a:r>
              <a:rPr lang="en-GB" b="1" dirty="0"/>
              <a:t> </a:t>
            </a:r>
            <a:endParaRPr lang="en-GB" dirty="0"/>
          </a:p>
        </p:txBody>
      </p:sp>
    </p:spTree>
    <p:extLst>
      <p:ext uri="{BB962C8B-B14F-4D97-AF65-F5344CB8AC3E}">
        <p14:creationId xmlns:p14="http://schemas.microsoft.com/office/powerpoint/2010/main" val="401510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715d1da309431401e69c8133a9bc8de2">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564dac96fbe4e08f0754765b8fbf2862"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389547-6D88-4413-BFC8-5A7E3EFA7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E6A95-2284-4F24-A20E-272C421EB3D1}">
  <ds:schemaRefs>
    <ds:schemaRef ds:uri="http://schemas.microsoft.com/sharepoint/v3/contenttype/forms"/>
  </ds:schemaRefs>
</ds:datastoreItem>
</file>

<file path=customXml/itemProps3.xml><?xml version="1.0" encoding="utf-8"?>
<ds:datastoreItem xmlns:ds="http://schemas.openxmlformats.org/officeDocument/2006/customXml" ds:itemID="{83865F2F-3806-4DA9-9E38-8018E9CDD645}">
  <ds:schemaRefs>
    <ds:schemaRef ds:uri="http://schemas.microsoft.com/office/2006/metadata/propertie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d6c9f295-6866-40ba-9ed9-513ce23f1344"/>
    <ds:schemaRef ds:uri="http://schemas.openxmlformats.org/package/2006/metadata/core-properties"/>
    <ds:schemaRef ds:uri="7877a85d-1b44-49b4-b533-86f3b630674e"/>
  </ds:schemaRefs>
</ds:datastoreItem>
</file>

<file path=docProps/app.xml><?xml version="1.0" encoding="utf-8"?>
<Properties xmlns="http://schemas.openxmlformats.org/officeDocument/2006/extended-properties" xmlns:vt="http://schemas.openxmlformats.org/officeDocument/2006/docPropsVTypes">
  <TotalTime>4886</TotalTime>
  <Words>1865</Words>
  <Application>Microsoft Office PowerPoint</Application>
  <PresentationFormat>Custom</PresentationFormat>
  <Paragraphs>446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Brief: Design and make a savoury product that contributes to our five a day healthy eating guidelines.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Willmott, Shauna</cp:lastModifiedBy>
  <cp:revision>259</cp:revision>
  <cp:lastPrinted>2018-05-08T21:10:43Z</cp:lastPrinted>
  <dcterms:created xsi:type="dcterms:W3CDTF">2014-07-13T10:01:29Z</dcterms:created>
  <dcterms:modified xsi:type="dcterms:W3CDTF">2020-04-06T13:29:17Z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